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8"/>
  </p:notesMasterIdLst>
  <p:handoutMasterIdLst>
    <p:handoutMasterId r:id="rId19"/>
  </p:handoutMasterIdLst>
  <p:sldIdLst>
    <p:sldId id="256" r:id="rId3"/>
    <p:sldId id="298" r:id="rId4"/>
    <p:sldId id="259" r:id="rId5"/>
    <p:sldId id="276" r:id="rId6"/>
    <p:sldId id="274" r:id="rId7"/>
    <p:sldId id="275" r:id="rId8"/>
    <p:sldId id="299" r:id="rId9"/>
    <p:sldId id="300" r:id="rId10"/>
    <p:sldId id="301" r:id="rId11"/>
    <p:sldId id="287" r:id="rId12"/>
    <p:sldId id="289" r:id="rId13"/>
    <p:sldId id="302" r:id="rId14"/>
    <p:sldId id="303" r:id="rId15"/>
    <p:sldId id="304" r:id="rId16"/>
    <p:sldId id="296" r:id="rId17"/>
  </p:sldIdLst>
  <p:sldSz cx="9144000" cy="6858000" type="screen4x3"/>
  <p:notesSz cx="6797675" cy="9928225"/>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094" autoAdjust="0"/>
    <p:restoredTop sz="83016" autoAdjust="0"/>
  </p:normalViewPr>
  <p:slideViewPr>
    <p:cSldViewPr>
      <p:cViewPr>
        <p:scale>
          <a:sx n="63" d="100"/>
          <a:sy n="63" d="100"/>
        </p:scale>
        <p:origin x="-1584" y="-38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GB"/>
          </a:p>
        </p:txBody>
      </p:sp>
      <p:sp>
        <p:nvSpPr>
          <p:cNvPr id="3" name="Datumsplatzhalter 2"/>
          <p:cNvSpPr>
            <a:spLocks noGrp="1"/>
          </p:cNvSpPr>
          <p:nvPr>
            <p:ph type="dt" sz="quarter" idx="1"/>
          </p:nvPr>
        </p:nvSpPr>
        <p:spPr>
          <a:xfrm>
            <a:off x="3850443" y="0"/>
            <a:ext cx="2945659" cy="496411"/>
          </a:xfrm>
          <a:prstGeom prst="rect">
            <a:avLst/>
          </a:prstGeom>
        </p:spPr>
        <p:txBody>
          <a:bodyPr vert="horz" lIns="91440" tIns="45720" rIns="91440" bIns="45720" rtlCol="0"/>
          <a:lstStyle>
            <a:lvl1pPr algn="r">
              <a:defRPr sz="1200"/>
            </a:lvl1pPr>
          </a:lstStyle>
          <a:p>
            <a:fld id="{12DD5D68-D743-4D54-9EED-0FAB56242477}" type="datetimeFigureOut">
              <a:rPr lang="en-GB" smtClean="0"/>
              <a:pPr/>
              <a:t>05/12/2011</a:t>
            </a:fld>
            <a:endParaRPr lang="en-GB"/>
          </a:p>
        </p:txBody>
      </p:sp>
      <p:sp>
        <p:nvSpPr>
          <p:cNvPr id="4" name="Fußzeilenplatzhalter 3"/>
          <p:cNvSpPr>
            <a:spLocks noGrp="1"/>
          </p:cNvSpPr>
          <p:nvPr>
            <p:ph type="ftr" sz="quarter" idx="2"/>
          </p:nvPr>
        </p:nvSpPr>
        <p:spPr>
          <a:xfrm>
            <a:off x="0" y="9430091"/>
            <a:ext cx="2945659" cy="496411"/>
          </a:xfrm>
          <a:prstGeom prst="rect">
            <a:avLst/>
          </a:prstGeom>
        </p:spPr>
        <p:txBody>
          <a:bodyPr vert="horz" lIns="91440" tIns="45720" rIns="91440" bIns="45720" rtlCol="0" anchor="b"/>
          <a:lstStyle>
            <a:lvl1pPr algn="l">
              <a:defRPr sz="1200"/>
            </a:lvl1pPr>
          </a:lstStyle>
          <a:p>
            <a:endParaRPr lang="en-GB"/>
          </a:p>
        </p:txBody>
      </p:sp>
      <p:sp>
        <p:nvSpPr>
          <p:cNvPr id="5" name="Foliennummernplatzhalter 4"/>
          <p:cNvSpPr>
            <a:spLocks noGrp="1"/>
          </p:cNvSpPr>
          <p:nvPr>
            <p:ph type="sldNum" sz="quarter" idx="3"/>
          </p:nvPr>
        </p:nvSpPr>
        <p:spPr>
          <a:xfrm>
            <a:off x="3850443" y="9430091"/>
            <a:ext cx="2945659" cy="496411"/>
          </a:xfrm>
          <a:prstGeom prst="rect">
            <a:avLst/>
          </a:prstGeom>
        </p:spPr>
        <p:txBody>
          <a:bodyPr vert="horz" lIns="91440" tIns="45720" rIns="91440" bIns="45720" rtlCol="0" anchor="b"/>
          <a:lstStyle>
            <a:lvl1pPr algn="r">
              <a:defRPr sz="1200"/>
            </a:lvl1pPr>
          </a:lstStyle>
          <a:p>
            <a:fld id="{6AE35161-2E8E-42BB-B533-88918FEEAA27}" type="slidenum">
              <a:rPr lang="en-GB" smtClean="0"/>
              <a:pPr/>
              <a:t>‹#›</a:t>
            </a:fld>
            <a:endParaRPr lang="en-GB"/>
          </a:p>
        </p:txBody>
      </p:sp>
    </p:spTree>
    <p:extLst>
      <p:ext uri="{BB962C8B-B14F-4D97-AF65-F5344CB8AC3E}">
        <p14:creationId xmlns:p14="http://schemas.microsoft.com/office/powerpoint/2010/main" val="6143964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hr-HR"/>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9D25946E-266D-47C1-B434-BD879ABE748A}" type="datetimeFigureOut">
              <a:rPr lang="hr-HR" smtClean="0"/>
              <a:pPr/>
              <a:t>5.12.2011</a:t>
            </a:fld>
            <a:endParaRPr lang="hr-HR"/>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hr-HR"/>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hr-HR"/>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2C5761E2-1CC6-48FE-8EAF-D1E1B7614504}" type="slidenum">
              <a:rPr lang="hr-HR" smtClean="0"/>
              <a:pPr/>
              <a:t>‹#›</a:t>
            </a:fld>
            <a:endParaRPr lang="hr-HR"/>
          </a:p>
        </p:txBody>
      </p:sp>
    </p:spTree>
    <p:extLst>
      <p:ext uri="{BB962C8B-B14F-4D97-AF65-F5344CB8AC3E}">
        <p14:creationId xmlns:p14="http://schemas.microsoft.com/office/powerpoint/2010/main" val="28868856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The project will support the development of a Lifelong Career Guidance (</a:t>
            </a:r>
            <a:r>
              <a:rPr lang="en-GB" sz="1200" kern="1200" dirty="0" err="1" smtClean="0">
                <a:solidFill>
                  <a:schemeClr val="tx1"/>
                </a:solidFill>
                <a:effectLst/>
                <a:latin typeface="+mn-lt"/>
                <a:ea typeface="+mn-ea"/>
                <a:cs typeface="+mn-cs"/>
              </a:rPr>
              <a:t>LLCG</a:t>
            </a:r>
            <a:r>
              <a:rPr lang="en-GB" sz="1200" kern="1200" dirty="0" smtClean="0">
                <a:solidFill>
                  <a:schemeClr val="tx1"/>
                </a:solidFill>
                <a:effectLst/>
                <a:latin typeface="+mn-lt"/>
                <a:ea typeface="+mn-ea"/>
                <a:cs typeface="+mn-cs"/>
              </a:rPr>
              <a:t>) system, where services will be available to Croatian citizens at all stages throughout their lives. These will be based on their current and future needs and will assist with education, career and occupational choices and opportunities, in accordance with EU employment policy and EU best practices.</a:t>
            </a:r>
            <a:endParaRPr lang="hr-HR"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Another key objective is to develop an improved </a:t>
            </a:r>
            <a:r>
              <a:rPr lang="en-GB" sz="1200" kern="1200" dirty="0" err="1" smtClean="0">
                <a:solidFill>
                  <a:schemeClr val="tx1"/>
                </a:solidFill>
                <a:effectLst/>
                <a:latin typeface="+mn-lt"/>
                <a:ea typeface="+mn-ea"/>
                <a:cs typeface="+mn-cs"/>
              </a:rPr>
              <a:t>ICT</a:t>
            </a:r>
            <a:r>
              <a:rPr lang="en-GB" sz="1200" kern="1200" dirty="0" smtClean="0">
                <a:solidFill>
                  <a:schemeClr val="tx1"/>
                </a:solidFill>
                <a:effectLst/>
                <a:latin typeface="+mn-lt"/>
                <a:ea typeface="+mn-ea"/>
                <a:cs typeface="+mn-cs"/>
              </a:rPr>
              <a:t> system for use by CES staff, their clients and the public. This will involve closer working of various organisations in exchanging and integrating information about current and future labour market needs and providing this information for the benefit of a wide range of different users, and for CES staff and other organisations. This improved </a:t>
            </a:r>
            <a:r>
              <a:rPr lang="en-GB" sz="1200" kern="1200" dirty="0" err="1" smtClean="0">
                <a:solidFill>
                  <a:schemeClr val="tx1"/>
                </a:solidFill>
                <a:effectLst/>
                <a:latin typeface="+mn-lt"/>
                <a:ea typeface="+mn-ea"/>
                <a:cs typeface="+mn-cs"/>
              </a:rPr>
              <a:t>ICT</a:t>
            </a:r>
            <a:r>
              <a:rPr lang="en-GB" sz="1200" kern="1200" dirty="0" smtClean="0">
                <a:solidFill>
                  <a:schemeClr val="tx1"/>
                </a:solidFill>
                <a:effectLst/>
                <a:latin typeface="+mn-lt"/>
                <a:ea typeface="+mn-ea"/>
                <a:cs typeface="+mn-cs"/>
              </a:rPr>
              <a:t> system will be developed in order to facilitate improved provision of careers information and related services to CES clients and future users of CES services. </a:t>
            </a:r>
            <a:endParaRPr lang="hr-HR" sz="1200" kern="1200" dirty="0" smtClean="0">
              <a:solidFill>
                <a:schemeClr val="tx1"/>
              </a:solidFill>
              <a:effectLst/>
              <a:latin typeface="+mn-lt"/>
              <a:ea typeface="+mn-ea"/>
              <a:cs typeface="+mn-cs"/>
            </a:endParaRPr>
          </a:p>
          <a:p>
            <a:endParaRPr lang="hr-HR" dirty="0"/>
          </a:p>
        </p:txBody>
      </p:sp>
      <p:sp>
        <p:nvSpPr>
          <p:cNvPr id="4" name="Slide Number Placeholder 3"/>
          <p:cNvSpPr>
            <a:spLocks noGrp="1"/>
          </p:cNvSpPr>
          <p:nvPr>
            <p:ph type="sldNum" sz="quarter" idx="10"/>
          </p:nvPr>
        </p:nvSpPr>
        <p:spPr/>
        <p:txBody>
          <a:bodyPr/>
          <a:lstStyle/>
          <a:p>
            <a:fld id="{2C5761E2-1CC6-48FE-8EAF-D1E1B7614504}" type="slidenum">
              <a:rPr lang="hr-HR" smtClean="0"/>
              <a:pPr/>
              <a:t>6</a:t>
            </a:fld>
            <a:endParaRPr lang="hr-HR"/>
          </a:p>
        </p:txBody>
      </p:sp>
    </p:spTree>
    <p:extLst>
      <p:ext uri="{BB962C8B-B14F-4D97-AF65-F5344CB8AC3E}">
        <p14:creationId xmlns:p14="http://schemas.microsoft.com/office/powerpoint/2010/main" val="20241687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Outputs</a:t>
            </a:r>
          </a:p>
          <a:p>
            <a:r>
              <a:rPr lang="en-US" dirty="0" smtClean="0"/>
              <a:t>Report on cooperation model for integration and exchange of information between key actors in the field of employment developed</a:t>
            </a:r>
          </a:p>
          <a:p>
            <a:r>
              <a:rPr lang="en-US" dirty="0" smtClean="0"/>
              <a:t>Report on Assessment of the level of coverage of key business processes within CES ICT system undertaken</a:t>
            </a:r>
          </a:p>
          <a:p>
            <a:r>
              <a:rPr lang="en-US" dirty="0" smtClean="0"/>
              <a:t>Recommendations for improvement based on the cooperation model and results of the assessments provided</a:t>
            </a:r>
          </a:p>
          <a:p>
            <a:r>
              <a:rPr lang="en-US" dirty="0" smtClean="0"/>
              <a:t>‘Interoperability framework’ document, which defines the improved cooperation model for integration and exchange of information between key actors in the field of employment</a:t>
            </a:r>
          </a:p>
          <a:p>
            <a:endParaRPr lang="hr-HR" dirty="0"/>
          </a:p>
        </p:txBody>
      </p:sp>
      <p:sp>
        <p:nvSpPr>
          <p:cNvPr id="4" name="Slide Number Placeholder 3"/>
          <p:cNvSpPr>
            <a:spLocks noGrp="1"/>
          </p:cNvSpPr>
          <p:nvPr>
            <p:ph type="sldNum" sz="quarter" idx="10"/>
          </p:nvPr>
        </p:nvSpPr>
        <p:spPr/>
        <p:txBody>
          <a:bodyPr/>
          <a:lstStyle/>
          <a:p>
            <a:fld id="{2C5761E2-1CC6-48FE-8EAF-D1E1B7614504}" type="slidenum">
              <a:rPr lang="hr-HR" smtClean="0"/>
              <a:pPr/>
              <a:t>8</a:t>
            </a:fld>
            <a:endParaRPr lang="hr-HR"/>
          </a:p>
        </p:txBody>
      </p:sp>
    </p:spTree>
    <p:extLst>
      <p:ext uri="{BB962C8B-B14F-4D97-AF65-F5344CB8AC3E}">
        <p14:creationId xmlns:p14="http://schemas.microsoft.com/office/powerpoint/2010/main" val="19698668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hyperlink" Target="http://www.mwra.ie/EU%20Logo.jpg"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jpeg"/><Relationship Id="rId5" Type="http://schemas.openxmlformats.org/officeDocument/2006/relationships/hyperlink" Target="http://www.mwra.ie/EU%20Logo.jpg" TargetMode="External"/><Relationship Id="rId4" Type="http://schemas.openxmlformats.org/officeDocument/2006/relationships/image" Target="../media/image2.emf"/></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Text Box 6"/>
          <p:cNvSpPr txBox="1">
            <a:spLocks noChangeArrowheads="1"/>
          </p:cNvSpPr>
          <p:nvPr userDrawn="1"/>
        </p:nvSpPr>
        <p:spPr bwMode="auto">
          <a:xfrm>
            <a:off x="0" y="5949280"/>
            <a:ext cx="9144000" cy="908721"/>
          </a:xfrm>
          <a:prstGeom prst="rect">
            <a:avLst/>
          </a:prstGeom>
          <a:solidFill>
            <a:schemeClr val="bg1"/>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ts val="1000"/>
              </a:spcAft>
              <a:buClrTx/>
              <a:buSzTx/>
              <a:buFontTx/>
              <a:buNone/>
              <a:tabLst/>
            </a:pPr>
            <a:endParaRPr kumimoji="0" lang="hr-HR" sz="400" b="1" i="1" u="none" strike="noStrike" cap="none" normalizeH="0" baseline="0" dirty="0" smtClean="0">
              <a:ln>
                <a:noFill/>
              </a:ln>
              <a:solidFill>
                <a:schemeClr val="bg1">
                  <a:lumMod val="50000"/>
                </a:schemeClr>
              </a:solidFill>
              <a:effectLst/>
              <a:latin typeface="Arial" pitchFamily="34" charset="0"/>
              <a:cs typeface="Arial" pitchFamily="34" charset="0"/>
            </a:endParaRPr>
          </a:p>
          <a:p>
            <a:pPr marL="0" marR="0" lvl="0" indent="0" algn="r" defTabSz="914400" rtl="0" eaLnBrk="1" fontAlgn="base" latinLnBrk="0" hangingPunct="1">
              <a:lnSpc>
                <a:spcPct val="100000"/>
              </a:lnSpc>
              <a:spcBef>
                <a:spcPct val="0"/>
              </a:spcBef>
              <a:spcAft>
                <a:spcPts val="1000"/>
              </a:spcAft>
              <a:buClrTx/>
              <a:buSzTx/>
              <a:buFontTx/>
              <a:buNone/>
              <a:tabLst/>
            </a:pPr>
            <a:endParaRPr kumimoji="0" lang="hr-HR" sz="900" b="1" i="1" u="none" strike="noStrike" cap="none" normalizeH="0" baseline="0" dirty="0" smtClean="0">
              <a:ln>
                <a:noFill/>
              </a:ln>
              <a:solidFill>
                <a:schemeClr val="bg1">
                  <a:lumMod val="50000"/>
                </a:schemeClr>
              </a:solidFill>
              <a:effectLst/>
              <a:latin typeface="Arial" pitchFamily="34" charset="0"/>
              <a:cs typeface="Arial" pitchFamily="34" charset="0"/>
            </a:endParaRPr>
          </a:p>
        </p:txBody>
      </p:sp>
      <p:sp>
        <p:nvSpPr>
          <p:cNvPr id="8" name="Rectangle 3"/>
          <p:cNvSpPr>
            <a:spLocks noChangeArrowheads="1"/>
          </p:cNvSpPr>
          <p:nvPr userDrawn="1"/>
        </p:nvSpPr>
        <p:spPr bwMode="auto">
          <a:xfrm>
            <a:off x="0" y="2060848"/>
            <a:ext cx="9144000" cy="3888432"/>
          </a:xfrm>
          <a:prstGeom prst="rect">
            <a:avLst/>
          </a:prstGeom>
          <a:solidFill>
            <a:srgbClr val="1F497D"/>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hr-HR"/>
          </a:p>
        </p:txBody>
      </p:sp>
      <p:pic>
        <p:nvPicPr>
          <p:cNvPr id="1026" name="Picture 1" descr="drapeau+map"/>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34902" r="18502" b="8260"/>
          <a:stretch/>
        </p:blipFill>
        <p:spPr bwMode="auto">
          <a:xfrm>
            <a:off x="0" y="0"/>
            <a:ext cx="9144000" cy="1556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380312" y="6116901"/>
            <a:ext cx="1440160" cy="393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pic>
      <p:pic>
        <p:nvPicPr>
          <p:cNvPr id="11" name="Picture 9" descr="EU%2520Logo">
            <a:hlinkClick r:id="rId4"/>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395537" y="6056050"/>
            <a:ext cx="756083" cy="484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395537" y="61553"/>
            <a:ext cx="963488" cy="795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userDrawn="1"/>
        </p:nvSpPr>
        <p:spPr>
          <a:xfrm>
            <a:off x="2130909" y="5715"/>
            <a:ext cx="4169283" cy="830997"/>
          </a:xfrm>
          <a:prstGeom prst="rect">
            <a:avLst/>
          </a:prstGeom>
        </p:spPr>
        <p:txBody>
          <a:bodyPr wrap="none">
            <a:spAutoFit/>
          </a:bodyPr>
          <a:lstStyle/>
          <a:p>
            <a:pPr marL="0" indent="0" algn="l" eaLnBrk="1" hangingPunct="1">
              <a:buFont typeface="Wingdings" pitchFamily="2" charset="2"/>
              <a:buNone/>
            </a:pPr>
            <a:r>
              <a:rPr lang="en-GB" sz="2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Croatian </a:t>
            </a:r>
            <a:r>
              <a:rPr lang="hr-HR" sz="2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E</a:t>
            </a:r>
            <a:r>
              <a:rPr lang="en-GB" sz="2400" b="1" cap="none" spc="0"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mployment</a:t>
            </a:r>
            <a:r>
              <a:rPr lang="en-GB" sz="2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hr-HR" sz="2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a:t>
            </a:r>
            <a:r>
              <a:rPr lang="en-GB" sz="2400" b="1" cap="none" spc="0"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ervic</a:t>
            </a:r>
            <a:r>
              <a:rPr lang="hr-HR" sz="2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e</a:t>
            </a:r>
          </a:p>
          <a:p>
            <a:pPr marL="0" indent="0" algn="l" eaLnBrk="1" hangingPunct="1">
              <a:buFont typeface="Wingdings" pitchFamily="2" charset="2"/>
              <a:buNone/>
            </a:pPr>
            <a:r>
              <a:rPr lang="hr-HR" sz="2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Hrvatski zavod za zapošljavanje</a:t>
            </a:r>
            <a:endParaRPr lang="en-GB" sz="2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TextBox 5"/>
          <p:cNvSpPr txBox="1"/>
          <p:nvPr userDrawn="1"/>
        </p:nvSpPr>
        <p:spPr>
          <a:xfrm>
            <a:off x="2051720" y="5445224"/>
            <a:ext cx="5328592" cy="338554"/>
          </a:xfrm>
          <a:prstGeom prst="rect">
            <a:avLst/>
          </a:prstGeom>
          <a:noFill/>
        </p:spPr>
        <p:txBody>
          <a:bodyPr wrap="square" rtlCol="0">
            <a:spAutoFit/>
          </a:bodyPr>
          <a:lstStyle/>
          <a:p>
            <a:pPr algn="l"/>
            <a:r>
              <a:rPr lang="hr-HR" sz="1600" b="0" dirty="0" err="1" smtClean="0">
                <a:solidFill>
                  <a:schemeClr val="accent1">
                    <a:lumMod val="60000"/>
                    <a:lumOff val="40000"/>
                  </a:schemeClr>
                </a:solidFill>
                <a:latin typeface="Arial" pitchFamily="34" charset="0"/>
                <a:cs typeface="Arial" pitchFamily="34" charset="0"/>
              </a:rPr>
              <a:t>EuropeAid</a:t>
            </a:r>
            <a:r>
              <a:rPr lang="hr-HR" sz="1600" b="0" dirty="0" smtClean="0">
                <a:solidFill>
                  <a:schemeClr val="accent1">
                    <a:lumMod val="60000"/>
                    <a:lumOff val="40000"/>
                  </a:schemeClr>
                </a:solidFill>
                <a:latin typeface="Arial" pitchFamily="34" charset="0"/>
                <a:cs typeface="Arial" pitchFamily="34" charset="0"/>
              </a:rPr>
              <a:t>/128256/D/</a:t>
            </a:r>
            <a:r>
              <a:rPr lang="hr-HR" sz="1600" b="0" dirty="0" err="1" smtClean="0">
                <a:solidFill>
                  <a:schemeClr val="accent1">
                    <a:lumMod val="60000"/>
                    <a:lumOff val="40000"/>
                  </a:schemeClr>
                </a:solidFill>
                <a:latin typeface="Arial" pitchFamily="34" charset="0"/>
                <a:cs typeface="Arial" pitchFamily="34" charset="0"/>
              </a:rPr>
              <a:t>SER</a:t>
            </a:r>
            <a:r>
              <a:rPr lang="hr-HR" sz="1600" b="0" dirty="0" smtClean="0">
                <a:solidFill>
                  <a:schemeClr val="accent1">
                    <a:lumMod val="60000"/>
                    <a:lumOff val="40000"/>
                  </a:schemeClr>
                </a:solidFill>
                <a:latin typeface="Arial" pitchFamily="34" charset="0"/>
                <a:cs typeface="Arial" pitchFamily="34" charset="0"/>
              </a:rPr>
              <a:t>/HR</a:t>
            </a:r>
            <a:endParaRPr lang="hr-HR" sz="1600" b="0" dirty="0">
              <a:solidFill>
                <a:schemeClr val="accent1">
                  <a:lumMod val="60000"/>
                  <a:lumOff val="40000"/>
                </a:schemeClr>
              </a:solidFill>
              <a:latin typeface="Arial" pitchFamily="34" charset="0"/>
              <a:cs typeface="Arial" pitchFamily="34" charset="0"/>
            </a:endParaRPr>
          </a:p>
        </p:txBody>
      </p:sp>
      <p:sp>
        <p:nvSpPr>
          <p:cNvPr id="7" name="Rectangle 4"/>
          <p:cNvSpPr>
            <a:spLocks noChangeArrowheads="1"/>
          </p:cNvSpPr>
          <p:nvPr userDrawn="1"/>
        </p:nvSpPr>
        <p:spPr bwMode="auto">
          <a:xfrm>
            <a:off x="-1" y="1556792"/>
            <a:ext cx="9144000" cy="504056"/>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hr-HR"/>
          </a:p>
        </p:txBody>
      </p:sp>
      <p:sp>
        <p:nvSpPr>
          <p:cNvPr id="16" name="TextBox 15"/>
          <p:cNvSpPr txBox="1"/>
          <p:nvPr userDrawn="1"/>
        </p:nvSpPr>
        <p:spPr>
          <a:xfrm>
            <a:off x="2123728" y="2135089"/>
            <a:ext cx="6912768" cy="769441"/>
          </a:xfrm>
          <a:prstGeom prst="rect">
            <a:avLst/>
          </a:prstGeom>
          <a:noFill/>
        </p:spPr>
        <p:txBody>
          <a:bodyPr wrap="square" rtlCol="0">
            <a:spAutoFit/>
          </a:bodyPr>
          <a:lstStyle/>
          <a:p>
            <a:pPr algn="l"/>
            <a:r>
              <a:rPr lang="en-US" sz="2200" dirty="0" smtClean="0">
                <a:solidFill>
                  <a:schemeClr val="bg1"/>
                </a:solidFill>
                <a:latin typeface="Arial" pitchFamily="34" charset="0"/>
                <a:cs typeface="Arial" pitchFamily="34" charset="0"/>
              </a:rPr>
              <a:t>CES Services to Clients:</a:t>
            </a:r>
            <a:r>
              <a:rPr lang="hr-HR" sz="2200" dirty="0" smtClean="0">
                <a:solidFill>
                  <a:schemeClr val="bg1"/>
                </a:solidFill>
                <a:latin typeface="Arial" pitchFamily="34" charset="0"/>
                <a:cs typeface="Arial" pitchFamily="34" charset="0"/>
              </a:rPr>
              <a:t> </a:t>
            </a:r>
          </a:p>
          <a:p>
            <a:pPr algn="l"/>
            <a:r>
              <a:rPr lang="en-US" sz="2200" dirty="0" smtClean="0">
                <a:solidFill>
                  <a:schemeClr val="bg1"/>
                </a:solidFill>
                <a:latin typeface="Arial" pitchFamily="34" charset="0"/>
                <a:cs typeface="Arial" pitchFamily="34" charset="0"/>
              </a:rPr>
              <a:t>Improving Lifelong Career Guidance and </a:t>
            </a:r>
            <a:r>
              <a:rPr lang="en-US" sz="2200" dirty="0" err="1" smtClean="0">
                <a:solidFill>
                  <a:schemeClr val="bg1"/>
                </a:solidFill>
                <a:latin typeface="Arial" pitchFamily="34" charset="0"/>
                <a:cs typeface="Arial" pitchFamily="34" charset="0"/>
              </a:rPr>
              <a:t>ICT</a:t>
            </a:r>
            <a:r>
              <a:rPr lang="en-US" sz="2200" dirty="0" smtClean="0">
                <a:solidFill>
                  <a:schemeClr val="bg1"/>
                </a:solidFill>
                <a:latin typeface="Arial" pitchFamily="34" charset="0"/>
                <a:cs typeface="Arial" pitchFamily="34" charset="0"/>
              </a:rPr>
              <a:t> Support</a:t>
            </a:r>
            <a:endParaRPr lang="hr-HR" sz="2200" dirty="0" smtClean="0">
              <a:solidFill>
                <a:schemeClr val="bg1"/>
              </a:solidFill>
              <a:latin typeface="Arial" pitchFamily="34" charset="0"/>
              <a:cs typeface="Arial" pitchFamily="34" charset="0"/>
            </a:endParaRPr>
          </a:p>
        </p:txBody>
      </p:sp>
      <p:sp>
        <p:nvSpPr>
          <p:cNvPr id="13" name="TextBox 12"/>
          <p:cNvSpPr txBox="1"/>
          <p:nvPr userDrawn="1"/>
        </p:nvSpPr>
        <p:spPr>
          <a:xfrm>
            <a:off x="2123728" y="1556792"/>
            <a:ext cx="645432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cap="none" normalizeH="0" baseline="0" noProof="0" smtClean="0">
                <a:ln>
                  <a:noFill/>
                </a:ln>
                <a:solidFill>
                  <a:schemeClr val="tx1"/>
                </a:solidFill>
                <a:effectLst/>
                <a:latin typeface="Helvetica" pitchFamily="34" charset="0"/>
                <a:ea typeface="Times New Roman" pitchFamily="18" charset="0"/>
                <a:cs typeface="Times New Roman" pitchFamily="18" charset="0"/>
              </a:rPr>
              <a:t>The European Union’s Programme for Croatia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cap="none" normalizeH="0" baseline="0" noProof="0" smtClean="0">
                <a:ln>
                  <a:noFill/>
                </a:ln>
                <a:solidFill>
                  <a:schemeClr val="tx1"/>
                </a:solidFill>
                <a:effectLst/>
                <a:latin typeface="Helvetica" pitchFamily="34" charset="0"/>
                <a:ea typeface="Times New Roman" pitchFamily="18" charset="0"/>
                <a:cs typeface="Times New Roman" pitchFamily="18" charset="0"/>
              </a:rPr>
              <a:t>IPA Component IV – Human Resources Development</a:t>
            </a:r>
            <a:endParaRPr kumimoji="0" lang="en-GB" sz="1400" b="0" i="0" u="none" strike="noStrike" cap="none" normalizeH="0" baseline="0" noProof="0" smtClean="0">
              <a:ln>
                <a:noFill/>
              </a:ln>
              <a:solidFill>
                <a:schemeClr val="tx1"/>
              </a:solidFill>
              <a:effectLst/>
              <a:latin typeface="Arial" pitchFamily="34" charset="0"/>
            </a:endParaRPr>
          </a:p>
        </p:txBody>
      </p:sp>
      <p:cxnSp>
        <p:nvCxnSpPr>
          <p:cNvPr id="24" name="Straight Connector 23"/>
          <p:cNvCxnSpPr/>
          <p:nvPr userDrawn="1"/>
        </p:nvCxnSpPr>
        <p:spPr>
          <a:xfrm>
            <a:off x="2150119" y="5445224"/>
            <a:ext cx="6670353"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userDrawn="1"/>
        </p:nvSpPr>
        <p:spPr>
          <a:xfrm>
            <a:off x="323528" y="6525344"/>
            <a:ext cx="3600400"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cap="none" normalizeH="0" baseline="0" dirty="0" smtClean="0">
                <a:ln>
                  <a:noFill/>
                </a:ln>
                <a:solidFill>
                  <a:schemeClr val="bg1">
                    <a:lumMod val="50000"/>
                  </a:schemeClr>
                </a:solidFill>
                <a:effectLst/>
                <a:latin typeface="Helvetica" pitchFamily="34" charset="0"/>
                <a:cs typeface="Helvetica" pitchFamily="34" charset="0"/>
              </a:rPr>
              <a:t>This project is funded by the European Union</a:t>
            </a:r>
            <a:endParaRPr kumimoji="0" lang="sr-Latn-RS" sz="1200" b="0" i="0" u="none" strike="noStrike" cap="none" normalizeH="0" baseline="0" dirty="0" smtClean="0">
              <a:ln>
                <a:noFill/>
              </a:ln>
              <a:solidFill>
                <a:schemeClr val="bg1">
                  <a:lumMod val="50000"/>
                </a:schemeClr>
              </a:solidFill>
              <a:effectLst/>
              <a:latin typeface="Helvetica" pitchFamily="34" charset="0"/>
              <a:cs typeface="Helvetica" pitchFamily="34" charset="0"/>
            </a:endParaRPr>
          </a:p>
        </p:txBody>
      </p:sp>
      <p:sp>
        <p:nvSpPr>
          <p:cNvPr id="29" name="TextBox 28"/>
          <p:cNvSpPr txBox="1"/>
          <p:nvPr userDrawn="1"/>
        </p:nvSpPr>
        <p:spPr>
          <a:xfrm>
            <a:off x="4963840" y="6524886"/>
            <a:ext cx="3928640"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200" b="0" i="0" u="none" strike="noStrike" cap="none" normalizeH="0" baseline="0" dirty="0" smtClean="0">
                <a:ln>
                  <a:noFill/>
                </a:ln>
                <a:solidFill>
                  <a:schemeClr val="bg1">
                    <a:lumMod val="50000"/>
                  </a:schemeClr>
                </a:solidFill>
                <a:effectLst/>
                <a:latin typeface="Helvetica" pitchFamily="34" charset="0"/>
                <a:cs typeface="Helvetica" pitchFamily="34" charset="0"/>
              </a:rPr>
              <a:t>A project implemented by</a:t>
            </a:r>
            <a:r>
              <a:rPr kumimoji="0" lang="hr-HR" sz="1200" b="0" i="0" u="none" strike="noStrike" cap="none" normalizeH="0" baseline="0" dirty="0" smtClean="0">
                <a:ln>
                  <a:noFill/>
                </a:ln>
                <a:solidFill>
                  <a:schemeClr val="bg1">
                    <a:lumMod val="50000"/>
                  </a:schemeClr>
                </a:solidFill>
                <a:effectLst/>
                <a:latin typeface="Helvetica" pitchFamily="34" charset="0"/>
                <a:cs typeface="Helvetica" pitchFamily="34" charset="0"/>
              </a:rPr>
              <a:t> </a:t>
            </a:r>
            <a:r>
              <a:rPr kumimoji="0" lang="hr-HR" sz="1200" b="0" i="0" u="none" strike="noStrike" cap="none" normalizeH="0" baseline="0" dirty="0" err="1" smtClean="0">
                <a:ln>
                  <a:noFill/>
                </a:ln>
                <a:solidFill>
                  <a:schemeClr val="bg1">
                    <a:lumMod val="50000"/>
                  </a:schemeClr>
                </a:solidFill>
                <a:effectLst/>
                <a:latin typeface="Helvetica" pitchFamily="34" charset="0"/>
                <a:cs typeface="Helvetica" pitchFamily="34" charset="0"/>
              </a:rPr>
              <a:t>Tribal</a:t>
            </a:r>
            <a:r>
              <a:rPr kumimoji="0" lang="hr-HR" sz="1200" b="0" i="0" u="none" strike="noStrike" cap="none" normalizeH="0" baseline="0" dirty="0" smtClean="0">
                <a:ln>
                  <a:noFill/>
                </a:ln>
                <a:solidFill>
                  <a:schemeClr val="bg1">
                    <a:lumMod val="50000"/>
                  </a:schemeClr>
                </a:solidFill>
                <a:effectLst/>
                <a:latin typeface="Helvetica" pitchFamily="34" charset="0"/>
                <a:cs typeface="Helvetica" pitchFamily="34" charset="0"/>
              </a:rPr>
              <a:t> </a:t>
            </a:r>
            <a:r>
              <a:rPr kumimoji="0" lang="hr-HR" sz="1200" b="0" i="0" u="none" strike="noStrike" cap="none" normalizeH="0" baseline="0" dirty="0" err="1" smtClean="0">
                <a:ln>
                  <a:noFill/>
                </a:ln>
                <a:solidFill>
                  <a:schemeClr val="bg1">
                    <a:lumMod val="50000"/>
                  </a:schemeClr>
                </a:solidFill>
                <a:effectLst/>
                <a:latin typeface="Helvetica" pitchFamily="34" charset="0"/>
                <a:cs typeface="Helvetica" pitchFamily="34" charset="0"/>
              </a:rPr>
              <a:t>Education</a:t>
            </a:r>
            <a:r>
              <a:rPr kumimoji="0" lang="hr-HR" sz="1200" b="0" i="0" u="none" strike="noStrike" cap="none" normalizeH="0" baseline="0" dirty="0" smtClean="0">
                <a:ln>
                  <a:noFill/>
                </a:ln>
                <a:solidFill>
                  <a:schemeClr val="bg1">
                    <a:lumMod val="50000"/>
                  </a:schemeClr>
                </a:solidFill>
                <a:effectLst/>
                <a:latin typeface="Helvetica" pitchFamily="34" charset="0"/>
                <a:cs typeface="Helvetica" pitchFamily="34" charset="0"/>
              </a:rPr>
              <a:t> </a:t>
            </a:r>
            <a:r>
              <a:rPr kumimoji="0" lang="hr-HR" sz="1200" b="0" i="0" u="none" strike="noStrike" cap="none" normalizeH="0" baseline="0" dirty="0" err="1" smtClean="0">
                <a:ln>
                  <a:noFill/>
                </a:ln>
                <a:solidFill>
                  <a:schemeClr val="bg1">
                    <a:lumMod val="50000"/>
                  </a:schemeClr>
                </a:solidFill>
                <a:effectLst/>
                <a:latin typeface="Helvetica" pitchFamily="34" charset="0"/>
                <a:cs typeface="Helvetica" pitchFamily="34" charset="0"/>
              </a:rPr>
              <a:t>Limited</a:t>
            </a:r>
            <a:r>
              <a:rPr kumimoji="0" lang="hr-HR" sz="1200" b="0" i="0" u="none" strike="noStrike" cap="none" normalizeH="0" baseline="0" dirty="0" smtClean="0">
                <a:ln>
                  <a:noFill/>
                </a:ln>
                <a:solidFill>
                  <a:schemeClr val="bg1">
                    <a:lumMod val="50000"/>
                  </a:schemeClr>
                </a:solidFill>
                <a:effectLst/>
                <a:latin typeface="Helvetica" pitchFamily="34" charset="0"/>
                <a:cs typeface="Helvetica" pitchFamily="34" charset="0"/>
              </a:rPr>
              <a:t>  </a:t>
            </a:r>
            <a:endParaRPr kumimoji="0" lang="sr-Latn-RS" sz="1200" b="0" i="0" u="none" strike="noStrike" cap="none" normalizeH="0" baseline="0" dirty="0" smtClean="0">
              <a:ln>
                <a:noFill/>
              </a:ln>
              <a:solidFill>
                <a:schemeClr val="bg1">
                  <a:lumMod val="50000"/>
                </a:schemeClr>
              </a:solidFill>
              <a:effectLst/>
              <a:latin typeface="Helvetica" pitchFamily="34" charset="0"/>
              <a:cs typeface="Helvetica" pitchFamily="34" charset="0"/>
            </a:endParaRPr>
          </a:p>
        </p:txBody>
      </p:sp>
      <p:sp>
        <p:nvSpPr>
          <p:cNvPr id="18" name="Title 1"/>
          <p:cNvSpPr>
            <a:spLocks noGrp="1"/>
          </p:cNvSpPr>
          <p:nvPr>
            <p:ph type="title" hasCustomPrompt="1"/>
          </p:nvPr>
        </p:nvSpPr>
        <p:spPr>
          <a:xfrm>
            <a:off x="2150119" y="3335418"/>
            <a:ext cx="6742361" cy="1749766"/>
          </a:xfrm>
        </p:spPr>
        <p:txBody>
          <a:bodyPr anchor="ctr"/>
          <a:lstStyle>
            <a:lvl1pPr algn="l">
              <a:defRPr sz="4000" b="0" cap="none" baseline="0">
                <a:solidFill>
                  <a:schemeClr val="bg1"/>
                </a:solidFill>
                <a:latin typeface="Arial" pitchFamily="34" charset="0"/>
                <a:cs typeface="Arial" pitchFamily="34" charset="0"/>
              </a:defRPr>
            </a:lvl1pPr>
          </a:lstStyle>
          <a:p>
            <a:r>
              <a:rPr lang="en-US" dirty="0" smtClean="0"/>
              <a:t>Click to edit master title style</a:t>
            </a:r>
            <a:endParaRPr lang="hr-HR" dirty="0"/>
          </a:p>
        </p:txBody>
      </p:sp>
      <p:pic>
        <p:nvPicPr>
          <p:cNvPr id="45057" name="Picture 1" descr="C:\Users\DELL\AppData\Local\Temp\Rar$DI00.894\LLCG_prozirni.png"/>
          <p:cNvPicPr>
            <a:picLocks noChangeAspect="1" noChangeArrowheads="1"/>
          </p:cNvPicPr>
          <p:nvPr userDrawn="1"/>
        </p:nvPicPr>
        <p:blipFill>
          <a:blip r:embed="rId7" cstate="print"/>
          <a:srcRect/>
          <a:stretch>
            <a:fillRect/>
          </a:stretch>
        </p:blipFill>
        <p:spPr bwMode="auto">
          <a:xfrm>
            <a:off x="-36512" y="3284984"/>
            <a:ext cx="1691680" cy="1691680"/>
          </a:xfrm>
          <a:prstGeom prst="rect">
            <a:avLst/>
          </a:prstGeom>
          <a:noFill/>
        </p:spPr>
      </p:pic>
    </p:spTree>
    <p:extLst>
      <p:ext uri="{BB962C8B-B14F-4D97-AF65-F5344CB8AC3E}">
        <p14:creationId xmlns:p14="http://schemas.microsoft.com/office/powerpoint/2010/main" val="221450692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hr-H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Date Placeholder 3"/>
          <p:cNvSpPr>
            <a:spLocks noGrp="1"/>
          </p:cNvSpPr>
          <p:nvPr>
            <p:ph type="dt" sz="half" idx="10"/>
          </p:nvPr>
        </p:nvSpPr>
        <p:spPr/>
        <p:txBody>
          <a:bodyPr/>
          <a:lstStyle/>
          <a:p>
            <a:fld id="{A1A103D2-4685-4A6A-B10B-3025B5E69179}" type="datetimeFigureOut">
              <a:rPr lang="hr-HR" smtClean="0"/>
              <a:pPr/>
              <a:t>5.12.2011</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196670F6-FF30-4408-B80C-9AEE787BFCEC}" type="slidenum">
              <a:rPr lang="hr-HR" smtClean="0"/>
              <a:pPr/>
              <a:t>‹#›</a:t>
            </a:fld>
            <a:endParaRPr lang="hr-HR"/>
          </a:p>
        </p:txBody>
      </p:sp>
    </p:spTree>
    <p:extLst>
      <p:ext uri="{BB962C8B-B14F-4D97-AF65-F5344CB8AC3E}">
        <p14:creationId xmlns:p14="http://schemas.microsoft.com/office/powerpoint/2010/main" val="4057746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hr-H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Date Placeholder 3"/>
          <p:cNvSpPr>
            <a:spLocks noGrp="1"/>
          </p:cNvSpPr>
          <p:nvPr>
            <p:ph type="dt" sz="half" idx="10"/>
          </p:nvPr>
        </p:nvSpPr>
        <p:spPr/>
        <p:txBody>
          <a:bodyPr/>
          <a:lstStyle/>
          <a:p>
            <a:fld id="{A1A103D2-4685-4A6A-B10B-3025B5E69179}" type="datetimeFigureOut">
              <a:rPr lang="hr-HR" smtClean="0"/>
              <a:pPr/>
              <a:t>5.12.2011</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196670F6-FF30-4408-B80C-9AEE787BFCEC}" type="slidenum">
              <a:rPr lang="hr-HR" smtClean="0"/>
              <a:pPr/>
              <a:t>‹#›</a:t>
            </a:fld>
            <a:endParaRPr lang="hr-HR"/>
          </a:p>
        </p:txBody>
      </p:sp>
    </p:spTree>
    <p:extLst>
      <p:ext uri="{BB962C8B-B14F-4D97-AF65-F5344CB8AC3E}">
        <p14:creationId xmlns:p14="http://schemas.microsoft.com/office/powerpoint/2010/main" val="11870238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en-GB"/>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en-GB"/>
          </a:p>
        </p:txBody>
      </p:sp>
      <p:sp>
        <p:nvSpPr>
          <p:cNvPr id="4" name="Datumsplatzhalter 3"/>
          <p:cNvSpPr>
            <a:spLocks noGrp="1"/>
          </p:cNvSpPr>
          <p:nvPr>
            <p:ph type="dt" sz="half" idx="10"/>
          </p:nvPr>
        </p:nvSpPr>
        <p:spPr/>
        <p:txBody>
          <a:bodyPr/>
          <a:lstStyle/>
          <a:p>
            <a:fld id="{7BD0927E-AB48-4424-B7FC-6C93DC57FBCD}" type="datetimeFigureOut">
              <a:rPr lang="en-GB" smtClean="0"/>
              <a:pPr/>
              <a:t>05/12/2011</a:t>
            </a:fld>
            <a:endParaRPr lang="en-GB"/>
          </a:p>
        </p:txBody>
      </p:sp>
      <p:sp>
        <p:nvSpPr>
          <p:cNvPr id="5" name="Fußzeilenplatzhalter 4"/>
          <p:cNvSpPr>
            <a:spLocks noGrp="1"/>
          </p:cNvSpPr>
          <p:nvPr>
            <p:ph type="ftr" sz="quarter" idx="11"/>
          </p:nvPr>
        </p:nvSpPr>
        <p:spPr/>
        <p:txBody>
          <a:bodyPr/>
          <a:lstStyle/>
          <a:p>
            <a:endParaRPr lang="en-GB"/>
          </a:p>
        </p:txBody>
      </p:sp>
      <p:sp>
        <p:nvSpPr>
          <p:cNvPr id="6" name="Foliennummernplatzhalter 5"/>
          <p:cNvSpPr>
            <a:spLocks noGrp="1"/>
          </p:cNvSpPr>
          <p:nvPr>
            <p:ph type="sldNum" sz="quarter" idx="12"/>
          </p:nvPr>
        </p:nvSpPr>
        <p:spPr/>
        <p:txBody>
          <a:bodyPr/>
          <a:lstStyle/>
          <a:p>
            <a:fld id="{8A8AB2B0-2974-4328-A846-87D0DE43AEA9}" type="slidenum">
              <a:rPr lang="en-GB" smtClean="0"/>
              <a:pPr/>
              <a:t>‹#›</a:t>
            </a:fld>
            <a:endParaRPr lang="en-GB"/>
          </a:p>
        </p:txBody>
      </p:sp>
    </p:spTree>
    <p:extLst>
      <p:ext uri="{BB962C8B-B14F-4D97-AF65-F5344CB8AC3E}">
        <p14:creationId xmlns:p14="http://schemas.microsoft.com/office/powerpoint/2010/main" val="1239340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GB"/>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4" name="Datumsplatzhalter 3"/>
          <p:cNvSpPr>
            <a:spLocks noGrp="1"/>
          </p:cNvSpPr>
          <p:nvPr>
            <p:ph type="dt" sz="half" idx="10"/>
          </p:nvPr>
        </p:nvSpPr>
        <p:spPr/>
        <p:txBody>
          <a:bodyPr/>
          <a:lstStyle/>
          <a:p>
            <a:fld id="{7BD0927E-AB48-4424-B7FC-6C93DC57FBCD}" type="datetimeFigureOut">
              <a:rPr lang="en-GB" smtClean="0"/>
              <a:pPr/>
              <a:t>05/12/2011</a:t>
            </a:fld>
            <a:endParaRPr lang="en-GB"/>
          </a:p>
        </p:txBody>
      </p:sp>
      <p:sp>
        <p:nvSpPr>
          <p:cNvPr id="5" name="Fußzeilenplatzhalter 4"/>
          <p:cNvSpPr>
            <a:spLocks noGrp="1"/>
          </p:cNvSpPr>
          <p:nvPr>
            <p:ph type="ftr" sz="quarter" idx="11"/>
          </p:nvPr>
        </p:nvSpPr>
        <p:spPr/>
        <p:txBody>
          <a:bodyPr/>
          <a:lstStyle/>
          <a:p>
            <a:endParaRPr lang="en-GB"/>
          </a:p>
        </p:txBody>
      </p:sp>
      <p:sp>
        <p:nvSpPr>
          <p:cNvPr id="6" name="Foliennummernplatzhalter 5"/>
          <p:cNvSpPr>
            <a:spLocks noGrp="1"/>
          </p:cNvSpPr>
          <p:nvPr>
            <p:ph type="sldNum" sz="quarter" idx="12"/>
          </p:nvPr>
        </p:nvSpPr>
        <p:spPr/>
        <p:txBody>
          <a:bodyPr/>
          <a:lstStyle/>
          <a:p>
            <a:fld id="{8A8AB2B0-2974-4328-A846-87D0DE43AEA9}" type="slidenum">
              <a:rPr lang="en-GB" smtClean="0"/>
              <a:pPr/>
              <a:t>‹#›</a:t>
            </a:fld>
            <a:endParaRPr lang="en-GB"/>
          </a:p>
        </p:txBody>
      </p:sp>
    </p:spTree>
    <p:extLst>
      <p:ext uri="{BB962C8B-B14F-4D97-AF65-F5344CB8AC3E}">
        <p14:creationId xmlns:p14="http://schemas.microsoft.com/office/powerpoint/2010/main" val="30382568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en-GB"/>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fld id="{7BD0927E-AB48-4424-B7FC-6C93DC57FBCD}" type="datetimeFigureOut">
              <a:rPr lang="en-GB" smtClean="0"/>
              <a:pPr/>
              <a:t>05/12/2011</a:t>
            </a:fld>
            <a:endParaRPr lang="en-GB"/>
          </a:p>
        </p:txBody>
      </p:sp>
      <p:sp>
        <p:nvSpPr>
          <p:cNvPr id="5" name="Fußzeilenplatzhalter 4"/>
          <p:cNvSpPr>
            <a:spLocks noGrp="1"/>
          </p:cNvSpPr>
          <p:nvPr>
            <p:ph type="ftr" sz="quarter" idx="11"/>
          </p:nvPr>
        </p:nvSpPr>
        <p:spPr/>
        <p:txBody>
          <a:bodyPr/>
          <a:lstStyle/>
          <a:p>
            <a:endParaRPr lang="en-GB"/>
          </a:p>
        </p:txBody>
      </p:sp>
      <p:sp>
        <p:nvSpPr>
          <p:cNvPr id="6" name="Foliennummernplatzhalter 5"/>
          <p:cNvSpPr>
            <a:spLocks noGrp="1"/>
          </p:cNvSpPr>
          <p:nvPr>
            <p:ph type="sldNum" sz="quarter" idx="12"/>
          </p:nvPr>
        </p:nvSpPr>
        <p:spPr/>
        <p:txBody>
          <a:bodyPr/>
          <a:lstStyle/>
          <a:p>
            <a:fld id="{8A8AB2B0-2974-4328-A846-87D0DE43AEA9}" type="slidenum">
              <a:rPr lang="en-GB" smtClean="0"/>
              <a:pPr/>
              <a:t>‹#›</a:t>
            </a:fld>
            <a:endParaRPr lang="en-GB"/>
          </a:p>
        </p:txBody>
      </p:sp>
    </p:spTree>
    <p:extLst>
      <p:ext uri="{BB962C8B-B14F-4D97-AF65-F5344CB8AC3E}">
        <p14:creationId xmlns:p14="http://schemas.microsoft.com/office/powerpoint/2010/main" val="14547969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GB"/>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5" name="Datumsplatzhalter 4"/>
          <p:cNvSpPr>
            <a:spLocks noGrp="1"/>
          </p:cNvSpPr>
          <p:nvPr>
            <p:ph type="dt" sz="half" idx="10"/>
          </p:nvPr>
        </p:nvSpPr>
        <p:spPr/>
        <p:txBody>
          <a:bodyPr/>
          <a:lstStyle/>
          <a:p>
            <a:fld id="{7BD0927E-AB48-4424-B7FC-6C93DC57FBCD}" type="datetimeFigureOut">
              <a:rPr lang="en-GB" smtClean="0"/>
              <a:pPr/>
              <a:t>05/12/2011</a:t>
            </a:fld>
            <a:endParaRPr lang="en-GB"/>
          </a:p>
        </p:txBody>
      </p:sp>
      <p:sp>
        <p:nvSpPr>
          <p:cNvPr id="6" name="Fußzeilenplatzhalter 5"/>
          <p:cNvSpPr>
            <a:spLocks noGrp="1"/>
          </p:cNvSpPr>
          <p:nvPr>
            <p:ph type="ftr" sz="quarter" idx="11"/>
          </p:nvPr>
        </p:nvSpPr>
        <p:spPr/>
        <p:txBody>
          <a:bodyPr/>
          <a:lstStyle/>
          <a:p>
            <a:endParaRPr lang="en-GB"/>
          </a:p>
        </p:txBody>
      </p:sp>
      <p:sp>
        <p:nvSpPr>
          <p:cNvPr id="7" name="Foliennummernplatzhalter 6"/>
          <p:cNvSpPr>
            <a:spLocks noGrp="1"/>
          </p:cNvSpPr>
          <p:nvPr>
            <p:ph type="sldNum" sz="quarter" idx="12"/>
          </p:nvPr>
        </p:nvSpPr>
        <p:spPr/>
        <p:txBody>
          <a:bodyPr/>
          <a:lstStyle/>
          <a:p>
            <a:fld id="{8A8AB2B0-2974-4328-A846-87D0DE43AEA9}" type="slidenum">
              <a:rPr lang="en-GB" smtClean="0"/>
              <a:pPr/>
              <a:t>‹#›</a:t>
            </a:fld>
            <a:endParaRPr lang="en-GB"/>
          </a:p>
        </p:txBody>
      </p:sp>
    </p:spTree>
    <p:extLst>
      <p:ext uri="{BB962C8B-B14F-4D97-AF65-F5344CB8AC3E}">
        <p14:creationId xmlns:p14="http://schemas.microsoft.com/office/powerpoint/2010/main" val="9131757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en-GB"/>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7" name="Datumsplatzhalter 6"/>
          <p:cNvSpPr>
            <a:spLocks noGrp="1"/>
          </p:cNvSpPr>
          <p:nvPr>
            <p:ph type="dt" sz="half" idx="10"/>
          </p:nvPr>
        </p:nvSpPr>
        <p:spPr/>
        <p:txBody>
          <a:bodyPr/>
          <a:lstStyle/>
          <a:p>
            <a:fld id="{7BD0927E-AB48-4424-B7FC-6C93DC57FBCD}" type="datetimeFigureOut">
              <a:rPr lang="en-GB" smtClean="0"/>
              <a:pPr/>
              <a:t>05/12/2011</a:t>
            </a:fld>
            <a:endParaRPr lang="en-GB"/>
          </a:p>
        </p:txBody>
      </p:sp>
      <p:sp>
        <p:nvSpPr>
          <p:cNvPr id="8" name="Fußzeilenplatzhalter 7"/>
          <p:cNvSpPr>
            <a:spLocks noGrp="1"/>
          </p:cNvSpPr>
          <p:nvPr>
            <p:ph type="ftr" sz="quarter" idx="11"/>
          </p:nvPr>
        </p:nvSpPr>
        <p:spPr/>
        <p:txBody>
          <a:bodyPr/>
          <a:lstStyle/>
          <a:p>
            <a:endParaRPr lang="en-GB"/>
          </a:p>
        </p:txBody>
      </p:sp>
      <p:sp>
        <p:nvSpPr>
          <p:cNvPr id="9" name="Foliennummernplatzhalter 8"/>
          <p:cNvSpPr>
            <a:spLocks noGrp="1"/>
          </p:cNvSpPr>
          <p:nvPr>
            <p:ph type="sldNum" sz="quarter" idx="12"/>
          </p:nvPr>
        </p:nvSpPr>
        <p:spPr/>
        <p:txBody>
          <a:bodyPr/>
          <a:lstStyle/>
          <a:p>
            <a:fld id="{8A8AB2B0-2974-4328-A846-87D0DE43AEA9}" type="slidenum">
              <a:rPr lang="en-GB" smtClean="0"/>
              <a:pPr/>
              <a:t>‹#›</a:t>
            </a:fld>
            <a:endParaRPr lang="en-GB"/>
          </a:p>
        </p:txBody>
      </p:sp>
    </p:spTree>
    <p:extLst>
      <p:ext uri="{BB962C8B-B14F-4D97-AF65-F5344CB8AC3E}">
        <p14:creationId xmlns:p14="http://schemas.microsoft.com/office/powerpoint/2010/main" val="11645264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GB"/>
          </a:p>
        </p:txBody>
      </p:sp>
      <p:sp>
        <p:nvSpPr>
          <p:cNvPr id="3" name="Datumsplatzhalter 2"/>
          <p:cNvSpPr>
            <a:spLocks noGrp="1"/>
          </p:cNvSpPr>
          <p:nvPr>
            <p:ph type="dt" sz="half" idx="10"/>
          </p:nvPr>
        </p:nvSpPr>
        <p:spPr/>
        <p:txBody>
          <a:bodyPr/>
          <a:lstStyle/>
          <a:p>
            <a:fld id="{7BD0927E-AB48-4424-B7FC-6C93DC57FBCD}" type="datetimeFigureOut">
              <a:rPr lang="en-GB" smtClean="0"/>
              <a:pPr/>
              <a:t>05/12/2011</a:t>
            </a:fld>
            <a:endParaRPr lang="en-GB"/>
          </a:p>
        </p:txBody>
      </p:sp>
      <p:sp>
        <p:nvSpPr>
          <p:cNvPr id="4" name="Fußzeilenplatzhalter 3"/>
          <p:cNvSpPr>
            <a:spLocks noGrp="1"/>
          </p:cNvSpPr>
          <p:nvPr>
            <p:ph type="ftr" sz="quarter" idx="11"/>
          </p:nvPr>
        </p:nvSpPr>
        <p:spPr/>
        <p:txBody>
          <a:bodyPr/>
          <a:lstStyle/>
          <a:p>
            <a:endParaRPr lang="en-GB"/>
          </a:p>
        </p:txBody>
      </p:sp>
      <p:sp>
        <p:nvSpPr>
          <p:cNvPr id="5" name="Foliennummernplatzhalter 4"/>
          <p:cNvSpPr>
            <a:spLocks noGrp="1"/>
          </p:cNvSpPr>
          <p:nvPr>
            <p:ph type="sldNum" sz="quarter" idx="12"/>
          </p:nvPr>
        </p:nvSpPr>
        <p:spPr/>
        <p:txBody>
          <a:bodyPr/>
          <a:lstStyle/>
          <a:p>
            <a:fld id="{8A8AB2B0-2974-4328-A846-87D0DE43AEA9}" type="slidenum">
              <a:rPr lang="en-GB" smtClean="0"/>
              <a:pPr/>
              <a:t>‹#›</a:t>
            </a:fld>
            <a:endParaRPr lang="en-GB"/>
          </a:p>
        </p:txBody>
      </p:sp>
    </p:spTree>
    <p:extLst>
      <p:ext uri="{BB962C8B-B14F-4D97-AF65-F5344CB8AC3E}">
        <p14:creationId xmlns:p14="http://schemas.microsoft.com/office/powerpoint/2010/main" val="3892991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7BD0927E-AB48-4424-B7FC-6C93DC57FBCD}" type="datetimeFigureOut">
              <a:rPr lang="en-GB" smtClean="0"/>
              <a:pPr/>
              <a:t>05/12/2011</a:t>
            </a:fld>
            <a:endParaRPr lang="en-GB"/>
          </a:p>
        </p:txBody>
      </p:sp>
      <p:sp>
        <p:nvSpPr>
          <p:cNvPr id="3" name="Fußzeilenplatzhalter 2"/>
          <p:cNvSpPr>
            <a:spLocks noGrp="1"/>
          </p:cNvSpPr>
          <p:nvPr>
            <p:ph type="ftr" sz="quarter" idx="11"/>
          </p:nvPr>
        </p:nvSpPr>
        <p:spPr/>
        <p:txBody>
          <a:bodyPr/>
          <a:lstStyle/>
          <a:p>
            <a:endParaRPr lang="en-GB"/>
          </a:p>
        </p:txBody>
      </p:sp>
      <p:sp>
        <p:nvSpPr>
          <p:cNvPr id="4" name="Foliennummernplatzhalter 3"/>
          <p:cNvSpPr>
            <a:spLocks noGrp="1"/>
          </p:cNvSpPr>
          <p:nvPr>
            <p:ph type="sldNum" sz="quarter" idx="12"/>
          </p:nvPr>
        </p:nvSpPr>
        <p:spPr/>
        <p:txBody>
          <a:bodyPr/>
          <a:lstStyle/>
          <a:p>
            <a:fld id="{8A8AB2B0-2974-4328-A846-87D0DE43AEA9}" type="slidenum">
              <a:rPr lang="en-GB" smtClean="0"/>
              <a:pPr/>
              <a:t>‹#›</a:t>
            </a:fld>
            <a:endParaRPr lang="en-GB"/>
          </a:p>
        </p:txBody>
      </p:sp>
    </p:spTree>
    <p:extLst>
      <p:ext uri="{BB962C8B-B14F-4D97-AF65-F5344CB8AC3E}">
        <p14:creationId xmlns:p14="http://schemas.microsoft.com/office/powerpoint/2010/main" val="14643894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en-GB"/>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umsplatzhalter 4"/>
          <p:cNvSpPr>
            <a:spLocks noGrp="1"/>
          </p:cNvSpPr>
          <p:nvPr>
            <p:ph type="dt" sz="half" idx="10"/>
          </p:nvPr>
        </p:nvSpPr>
        <p:spPr/>
        <p:txBody>
          <a:bodyPr/>
          <a:lstStyle/>
          <a:p>
            <a:fld id="{7BD0927E-AB48-4424-B7FC-6C93DC57FBCD}" type="datetimeFigureOut">
              <a:rPr lang="en-GB" smtClean="0"/>
              <a:pPr/>
              <a:t>05/12/2011</a:t>
            </a:fld>
            <a:endParaRPr lang="en-GB"/>
          </a:p>
        </p:txBody>
      </p:sp>
      <p:sp>
        <p:nvSpPr>
          <p:cNvPr id="6" name="Fußzeilenplatzhalter 5"/>
          <p:cNvSpPr>
            <a:spLocks noGrp="1"/>
          </p:cNvSpPr>
          <p:nvPr>
            <p:ph type="ftr" sz="quarter" idx="11"/>
          </p:nvPr>
        </p:nvSpPr>
        <p:spPr/>
        <p:txBody>
          <a:bodyPr/>
          <a:lstStyle/>
          <a:p>
            <a:endParaRPr lang="en-GB"/>
          </a:p>
        </p:txBody>
      </p:sp>
      <p:sp>
        <p:nvSpPr>
          <p:cNvPr id="7" name="Foliennummernplatzhalter 6"/>
          <p:cNvSpPr>
            <a:spLocks noGrp="1"/>
          </p:cNvSpPr>
          <p:nvPr>
            <p:ph type="sldNum" sz="quarter" idx="12"/>
          </p:nvPr>
        </p:nvSpPr>
        <p:spPr/>
        <p:txBody>
          <a:bodyPr/>
          <a:lstStyle/>
          <a:p>
            <a:fld id="{8A8AB2B0-2974-4328-A846-87D0DE43AEA9}" type="slidenum">
              <a:rPr lang="en-GB" smtClean="0"/>
              <a:pPr/>
              <a:t>‹#›</a:t>
            </a:fld>
            <a:endParaRPr lang="en-GB"/>
          </a:p>
        </p:txBody>
      </p:sp>
    </p:spTree>
    <p:extLst>
      <p:ext uri="{BB962C8B-B14F-4D97-AF65-F5344CB8AC3E}">
        <p14:creationId xmlns:p14="http://schemas.microsoft.com/office/powerpoint/2010/main" val="40590268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1" descr="drapeau+map"/>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37402" t="58972"/>
          <a:stretch/>
        </p:blipFill>
        <p:spPr bwMode="auto">
          <a:xfrm>
            <a:off x="0" y="0"/>
            <a:ext cx="9144000" cy="142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116632"/>
            <a:ext cx="8229600" cy="1215008"/>
          </a:xfrm>
        </p:spPr>
        <p:txBody>
          <a:bodyPr>
            <a:normAutofit/>
          </a:bodyPr>
          <a:lstStyle>
            <a:lvl1pPr>
              <a:defRPr sz="4000" b="1" cap="none" spc="0">
                <a:ln w="10160">
                  <a:solidFill>
                    <a:schemeClr val="accent1"/>
                  </a:solidFill>
                  <a:prstDash val="solid"/>
                </a:ln>
                <a:solidFill>
                  <a:srgbClr val="FFFFFF"/>
                </a:solidFill>
                <a:effectLst>
                  <a:outerShdw blurRad="38100" dist="32000" dir="5400000" algn="tl">
                    <a:srgbClr val="000000">
                      <a:alpha val="30000"/>
                    </a:srgbClr>
                  </a:outerShdw>
                </a:effectLst>
                <a:latin typeface="Arial" pitchFamily="34" charset="0"/>
                <a:cs typeface="Arial" pitchFamily="34" charset="0"/>
              </a:defRPr>
            </a:lvl1pPr>
          </a:lstStyle>
          <a:p>
            <a:r>
              <a:rPr lang="en-GB" noProof="0" smtClean="0"/>
              <a:t>Click to edit Master title style</a:t>
            </a:r>
            <a:endParaRPr lang="en-GB" noProof="0"/>
          </a:p>
        </p:txBody>
      </p:sp>
      <p:sp>
        <p:nvSpPr>
          <p:cNvPr id="3" name="Content Placeholder 2"/>
          <p:cNvSpPr>
            <a:spLocks noGrp="1"/>
          </p:cNvSpPr>
          <p:nvPr>
            <p:ph idx="1"/>
          </p:nvPr>
        </p:nvSpPr>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endParaRPr lang="en-GB" noProof="0"/>
          </a:p>
        </p:txBody>
      </p:sp>
      <p:sp>
        <p:nvSpPr>
          <p:cNvPr id="8" name="Rectangle 4"/>
          <p:cNvSpPr>
            <a:spLocks noChangeArrowheads="1"/>
          </p:cNvSpPr>
          <p:nvPr userDrawn="1"/>
        </p:nvSpPr>
        <p:spPr bwMode="auto">
          <a:xfrm>
            <a:off x="-1" y="1421788"/>
            <a:ext cx="9144001" cy="45719"/>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hr-HR"/>
          </a:p>
        </p:txBody>
      </p:sp>
      <p:sp>
        <p:nvSpPr>
          <p:cNvPr id="9" name="Text Box 6"/>
          <p:cNvSpPr txBox="1">
            <a:spLocks noChangeArrowheads="1"/>
          </p:cNvSpPr>
          <p:nvPr userDrawn="1"/>
        </p:nvSpPr>
        <p:spPr bwMode="auto">
          <a:xfrm>
            <a:off x="0" y="6093296"/>
            <a:ext cx="9144000" cy="764705"/>
          </a:xfrm>
          <a:prstGeom prst="rect">
            <a:avLst/>
          </a:prstGeom>
          <a:solidFill>
            <a:schemeClr val="bg1"/>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ts val="1000"/>
              </a:spcAft>
              <a:buClrTx/>
              <a:buSzTx/>
              <a:buFontTx/>
              <a:buNone/>
              <a:tabLst/>
            </a:pPr>
            <a:endParaRPr kumimoji="0" lang="hr-HR" sz="400" b="1" i="1" u="none" strike="noStrike" cap="none" normalizeH="0" baseline="0" dirty="0" smtClean="0">
              <a:ln>
                <a:noFill/>
              </a:ln>
              <a:solidFill>
                <a:schemeClr val="bg1">
                  <a:lumMod val="50000"/>
                </a:schemeClr>
              </a:solidFill>
              <a:effectLst/>
              <a:latin typeface="Arial" pitchFamily="34" charset="0"/>
              <a:cs typeface="Arial" pitchFamily="34" charset="0"/>
            </a:endParaRPr>
          </a:p>
          <a:p>
            <a:pPr marL="0" marR="0" lvl="0" indent="0" algn="r" defTabSz="914400" rtl="0" eaLnBrk="1" fontAlgn="base" latinLnBrk="0" hangingPunct="1">
              <a:lnSpc>
                <a:spcPct val="100000"/>
              </a:lnSpc>
              <a:spcBef>
                <a:spcPct val="0"/>
              </a:spcBef>
              <a:spcAft>
                <a:spcPts val="1000"/>
              </a:spcAft>
              <a:buClrTx/>
              <a:buSzTx/>
              <a:buFontTx/>
              <a:buNone/>
              <a:tabLst/>
            </a:pPr>
            <a:endParaRPr kumimoji="0" lang="hr-HR" sz="900" b="1" i="1" u="none" strike="noStrike" cap="none" normalizeH="0" baseline="0" dirty="0" smtClean="0">
              <a:ln>
                <a:noFill/>
              </a:ln>
              <a:solidFill>
                <a:schemeClr val="bg1">
                  <a:lumMod val="50000"/>
                </a:schemeClr>
              </a:solidFill>
              <a:effectLst/>
              <a:latin typeface="Arial" pitchFamily="34" charset="0"/>
              <a:cs typeface="Arial" pitchFamily="34" charset="0"/>
            </a:endParaRPr>
          </a:p>
        </p:txBody>
      </p:sp>
      <p:grpSp>
        <p:nvGrpSpPr>
          <p:cNvPr id="4" name="Group 3"/>
          <p:cNvGrpSpPr/>
          <p:nvPr userDrawn="1"/>
        </p:nvGrpSpPr>
        <p:grpSpPr>
          <a:xfrm>
            <a:off x="5576711" y="6381328"/>
            <a:ext cx="3027737" cy="333375"/>
            <a:chOff x="6026745" y="6179959"/>
            <a:chExt cx="3027737" cy="333375"/>
          </a:xfrm>
        </p:grpSpPr>
        <p:pic>
          <p:nvPicPr>
            <p:cNvPr id="10" name="Picture 31" descr=":::::Desktop:logos.jpg"/>
            <p:cNvPicPr>
              <a:picLocks noChangeAspect="1" noChangeArrowheads="1"/>
            </p:cNvPicPr>
            <p:nvPr userDrawn="1"/>
          </p:nvPicPr>
          <p:blipFill>
            <a:blip r:embed="rId3" cstate="print">
              <a:clrChange>
                <a:clrFrom>
                  <a:srgbClr val="286980"/>
                </a:clrFrom>
                <a:clrTo>
                  <a:srgbClr val="286980">
                    <a:alpha val="0"/>
                  </a:srgbClr>
                </a:clrTo>
              </a:clrChange>
              <a:extLst>
                <a:ext uri="{28A0092B-C50C-407E-A947-70E740481C1C}">
                  <a14:useLocalDpi xmlns:a14="http://schemas.microsoft.com/office/drawing/2010/main" val="0"/>
                </a:ext>
              </a:extLst>
            </a:blip>
            <a:srcRect/>
            <a:stretch>
              <a:fillRect/>
            </a:stretch>
          </p:blipFill>
          <p:spPr bwMode="auto">
            <a:xfrm>
              <a:off x="6090620" y="6179959"/>
              <a:ext cx="2963862"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6026745" y="6211345"/>
              <a:ext cx="942454" cy="257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pic>
      </p:grpSp>
      <p:pic>
        <p:nvPicPr>
          <p:cNvPr id="12" name="Picture 9" descr="EU%2520Logo">
            <a:hlinkClick r:id="rId5"/>
          </p:cNvPr>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467544" y="6350652"/>
            <a:ext cx="624417" cy="400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p:cNvSpPr txBox="1"/>
          <p:nvPr userDrawn="1"/>
        </p:nvSpPr>
        <p:spPr>
          <a:xfrm>
            <a:off x="1043608" y="6309320"/>
            <a:ext cx="201622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cap="none" normalizeH="0" baseline="0" dirty="0" smtClean="0">
                <a:ln>
                  <a:noFill/>
                </a:ln>
                <a:solidFill>
                  <a:schemeClr val="bg1">
                    <a:lumMod val="50000"/>
                  </a:schemeClr>
                </a:solidFill>
                <a:effectLst/>
                <a:latin typeface="Helvetica" pitchFamily="34" charset="0"/>
                <a:cs typeface="Helvetica" pitchFamily="34" charset="0"/>
              </a:rPr>
              <a:t>This project is funded </a:t>
            </a:r>
            <a:endParaRPr kumimoji="0" lang="hr-HR" sz="1200" b="0" i="0" u="none" strike="noStrike" cap="none" normalizeH="0" baseline="0" dirty="0" smtClean="0">
              <a:ln>
                <a:noFill/>
              </a:ln>
              <a:solidFill>
                <a:schemeClr val="bg1">
                  <a:lumMod val="50000"/>
                </a:schemeClr>
              </a:solidFill>
              <a:effectLst/>
              <a:latin typeface="Helvetica" pitchFamily="34" charset="0"/>
              <a:cs typeface="Helvetic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cap="none" normalizeH="0" baseline="0" dirty="0" smtClean="0">
                <a:ln>
                  <a:noFill/>
                </a:ln>
                <a:solidFill>
                  <a:schemeClr val="bg1">
                    <a:lumMod val="50000"/>
                  </a:schemeClr>
                </a:solidFill>
                <a:effectLst/>
                <a:latin typeface="Helvetica" pitchFamily="34" charset="0"/>
                <a:cs typeface="Helvetica" pitchFamily="34" charset="0"/>
              </a:rPr>
              <a:t>by the European Union</a:t>
            </a:r>
            <a:endParaRPr kumimoji="0" lang="sr-Latn-RS" sz="1200" b="0" i="0" u="none" strike="noStrike" cap="none" normalizeH="0" baseline="0" dirty="0" smtClean="0">
              <a:ln>
                <a:noFill/>
              </a:ln>
              <a:solidFill>
                <a:schemeClr val="bg1">
                  <a:lumMod val="50000"/>
                </a:schemeClr>
              </a:solidFill>
              <a:effectLst/>
              <a:latin typeface="Helvetica" pitchFamily="34" charset="0"/>
              <a:cs typeface="Helvetica" pitchFamily="34" charset="0"/>
            </a:endParaRPr>
          </a:p>
        </p:txBody>
      </p:sp>
    </p:spTree>
    <p:extLst>
      <p:ext uri="{BB962C8B-B14F-4D97-AF65-F5344CB8AC3E}">
        <p14:creationId xmlns:p14="http://schemas.microsoft.com/office/powerpoint/2010/main" val="848220530"/>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en-GB"/>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umsplatzhalter 4"/>
          <p:cNvSpPr>
            <a:spLocks noGrp="1"/>
          </p:cNvSpPr>
          <p:nvPr>
            <p:ph type="dt" sz="half" idx="10"/>
          </p:nvPr>
        </p:nvSpPr>
        <p:spPr/>
        <p:txBody>
          <a:bodyPr/>
          <a:lstStyle/>
          <a:p>
            <a:fld id="{7BD0927E-AB48-4424-B7FC-6C93DC57FBCD}" type="datetimeFigureOut">
              <a:rPr lang="en-GB" smtClean="0"/>
              <a:pPr/>
              <a:t>05/12/2011</a:t>
            </a:fld>
            <a:endParaRPr lang="en-GB"/>
          </a:p>
        </p:txBody>
      </p:sp>
      <p:sp>
        <p:nvSpPr>
          <p:cNvPr id="6" name="Fußzeilenplatzhalter 5"/>
          <p:cNvSpPr>
            <a:spLocks noGrp="1"/>
          </p:cNvSpPr>
          <p:nvPr>
            <p:ph type="ftr" sz="quarter" idx="11"/>
          </p:nvPr>
        </p:nvSpPr>
        <p:spPr/>
        <p:txBody>
          <a:bodyPr/>
          <a:lstStyle/>
          <a:p>
            <a:endParaRPr lang="en-GB"/>
          </a:p>
        </p:txBody>
      </p:sp>
      <p:sp>
        <p:nvSpPr>
          <p:cNvPr id="7" name="Foliennummernplatzhalter 6"/>
          <p:cNvSpPr>
            <a:spLocks noGrp="1"/>
          </p:cNvSpPr>
          <p:nvPr>
            <p:ph type="sldNum" sz="quarter" idx="12"/>
          </p:nvPr>
        </p:nvSpPr>
        <p:spPr/>
        <p:txBody>
          <a:bodyPr/>
          <a:lstStyle/>
          <a:p>
            <a:fld id="{8A8AB2B0-2974-4328-A846-87D0DE43AEA9}" type="slidenum">
              <a:rPr lang="en-GB" smtClean="0"/>
              <a:pPr/>
              <a:t>‹#›</a:t>
            </a:fld>
            <a:endParaRPr lang="en-GB"/>
          </a:p>
        </p:txBody>
      </p:sp>
    </p:spTree>
    <p:extLst>
      <p:ext uri="{BB962C8B-B14F-4D97-AF65-F5344CB8AC3E}">
        <p14:creationId xmlns:p14="http://schemas.microsoft.com/office/powerpoint/2010/main" val="27297509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GB"/>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4" name="Datumsplatzhalter 3"/>
          <p:cNvSpPr>
            <a:spLocks noGrp="1"/>
          </p:cNvSpPr>
          <p:nvPr>
            <p:ph type="dt" sz="half" idx="10"/>
          </p:nvPr>
        </p:nvSpPr>
        <p:spPr/>
        <p:txBody>
          <a:bodyPr/>
          <a:lstStyle/>
          <a:p>
            <a:fld id="{7BD0927E-AB48-4424-B7FC-6C93DC57FBCD}" type="datetimeFigureOut">
              <a:rPr lang="en-GB" smtClean="0"/>
              <a:pPr/>
              <a:t>05/12/2011</a:t>
            </a:fld>
            <a:endParaRPr lang="en-GB"/>
          </a:p>
        </p:txBody>
      </p:sp>
      <p:sp>
        <p:nvSpPr>
          <p:cNvPr id="5" name="Fußzeilenplatzhalter 4"/>
          <p:cNvSpPr>
            <a:spLocks noGrp="1"/>
          </p:cNvSpPr>
          <p:nvPr>
            <p:ph type="ftr" sz="quarter" idx="11"/>
          </p:nvPr>
        </p:nvSpPr>
        <p:spPr/>
        <p:txBody>
          <a:bodyPr/>
          <a:lstStyle/>
          <a:p>
            <a:endParaRPr lang="en-GB"/>
          </a:p>
        </p:txBody>
      </p:sp>
      <p:sp>
        <p:nvSpPr>
          <p:cNvPr id="6" name="Foliennummernplatzhalter 5"/>
          <p:cNvSpPr>
            <a:spLocks noGrp="1"/>
          </p:cNvSpPr>
          <p:nvPr>
            <p:ph type="sldNum" sz="quarter" idx="12"/>
          </p:nvPr>
        </p:nvSpPr>
        <p:spPr/>
        <p:txBody>
          <a:bodyPr/>
          <a:lstStyle/>
          <a:p>
            <a:fld id="{8A8AB2B0-2974-4328-A846-87D0DE43AEA9}" type="slidenum">
              <a:rPr lang="en-GB" smtClean="0"/>
              <a:pPr/>
              <a:t>‹#›</a:t>
            </a:fld>
            <a:endParaRPr lang="en-GB"/>
          </a:p>
        </p:txBody>
      </p:sp>
    </p:spTree>
    <p:extLst>
      <p:ext uri="{BB962C8B-B14F-4D97-AF65-F5344CB8AC3E}">
        <p14:creationId xmlns:p14="http://schemas.microsoft.com/office/powerpoint/2010/main" val="37878315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en-GB"/>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4" name="Datumsplatzhalter 3"/>
          <p:cNvSpPr>
            <a:spLocks noGrp="1"/>
          </p:cNvSpPr>
          <p:nvPr>
            <p:ph type="dt" sz="half" idx="10"/>
          </p:nvPr>
        </p:nvSpPr>
        <p:spPr/>
        <p:txBody>
          <a:bodyPr/>
          <a:lstStyle/>
          <a:p>
            <a:fld id="{7BD0927E-AB48-4424-B7FC-6C93DC57FBCD}" type="datetimeFigureOut">
              <a:rPr lang="en-GB" smtClean="0"/>
              <a:pPr/>
              <a:t>05/12/2011</a:t>
            </a:fld>
            <a:endParaRPr lang="en-GB"/>
          </a:p>
        </p:txBody>
      </p:sp>
      <p:sp>
        <p:nvSpPr>
          <p:cNvPr id="5" name="Fußzeilenplatzhalter 4"/>
          <p:cNvSpPr>
            <a:spLocks noGrp="1"/>
          </p:cNvSpPr>
          <p:nvPr>
            <p:ph type="ftr" sz="quarter" idx="11"/>
          </p:nvPr>
        </p:nvSpPr>
        <p:spPr/>
        <p:txBody>
          <a:bodyPr/>
          <a:lstStyle/>
          <a:p>
            <a:endParaRPr lang="en-GB"/>
          </a:p>
        </p:txBody>
      </p:sp>
      <p:sp>
        <p:nvSpPr>
          <p:cNvPr id="6" name="Foliennummernplatzhalter 5"/>
          <p:cNvSpPr>
            <a:spLocks noGrp="1"/>
          </p:cNvSpPr>
          <p:nvPr>
            <p:ph type="sldNum" sz="quarter" idx="12"/>
          </p:nvPr>
        </p:nvSpPr>
        <p:spPr/>
        <p:txBody>
          <a:bodyPr/>
          <a:lstStyle/>
          <a:p>
            <a:fld id="{8A8AB2B0-2974-4328-A846-87D0DE43AEA9}" type="slidenum">
              <a:rPr lang="en-GB" smtClean="0"/>
              <a:pPr/>
              <a:t>‹#›</a:t>
            </a:fld>
            <a:endParaRPr lang="en-GB"/>
          </a:p>
        </p:txBody>
      </p:sp>
    </p:spTree>
    <p:extLst>
      <p:ext uri="{BB962C8B-B14F-4D97-AF65-F5344CB8AC3E}">
        <p14:creationId xmlns:p14="http://schemas.microsoft.com/office/powerpoint/2010/main" val="42062756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hr-HR"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1A103D2-4685-4A6A-B10B-3025B5E69179}" type="datetimeFigureOut">
              <a:rPr lang="hr-HR" smtClean="0"/>
              <a:pPr/>
              <a:t>5.12.2011</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196670F6-FF30-4408-B80C-9AEE787BFCEC}" type="slidenum">
              <a:rPr lang="hr-HR" smtClean="0"/>
              <a:pPr/>
              <a:t>‹#›</a:t>
            </a:fld>
            <a:endParaRPr lang="hr-HR"/>
          </a:p>
        </p:txBody>
      </p:sp>
    </p:spTree>
    <p:extLst>
      <p:ext uri="{BB962C8B-B14F-4D97-AF65-F5344CB8AC3E}">
        <p14:creationId xmlns:p14="http://schemas.microsoft.com/office/powerpoint/2010/main" val="935639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hr-H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5" name="Date Placeholder 4"/>
          <p:cNvSpPr>
            <a:spLocks noGrp="1"/>
          </p:cNvSpPr>
          <p:nvPr>
            <p:ph type="dt" sz="half" idx="10"/>
          </p:nvPr>
        </p:nvSpPr>
        <p:spPr/>
        <p:txBody>
          <a:bodyPr/>
          <a:lstStyle/>
          <a:p>
            <a:fld id="{A1A103D2-4685-4A6A-B10B-3025B5E69179}" type="datetimeFigureOut">
              <a:rPr lang="hr-HR" smtClean="0"/>
              <a:pPr/>
              <a:t>5.12.2011</a:t>
            </a:fld>
            <a:endParaRPr lang="hr-HR"/>
          </a:p>
        </p:txBody>
      </p:sp>
      <p:sp>
        <p:nvSpPr>
          <p:cNvPr id="6" name="Footer Placeholder 5"/>
          <p:cNvSpPr>
            <a:spLocks noGrp="1"/>
          </p:cNvSpPr>
          <p:nvPr>
            <p:ph type="ftr" sz="quarter" idx="11"/>
          </p:nvPr>
        </p:nvSpPr>
        <p:spPr/>
        <p:txBody>
          <a:bodyPr/>
          <a:lstStyle/>
          <a:p>
            <a:endParaRPr lang="hr-HR"/>
          </a:p>
        </p:txBody>
      </p:sp>
      <p:sp>
        <p:nvSpPr>
          <p:cNvPr id="7" name="Slide Number Placeholder 6"/>
          <p:cNvSpPr>
            <a:spLocks noGrp="1"/>
          </p:cNvSpPr>
          <p:nvPr>
            <p:ph type="sldNum" sz="quarter" idx="12"/>
          </p:nvPr>
        </p:nvSpPr>
        <p:spPr/>
        <p:txBody>
          <a:bodyPr/>
          <a:lstStyle/>
          <a:p>
            <a:fld id="{196670F6-FF30-4408-B80C-9AEE787BFCEC}" type="slidenum">
              <a:rPr lang="hr-HR" smtClean="0"/>
              <a:pPr/>
              <a:t>‹#›</a:t>
            </a:fld>
            <a:endParaRPr lang="hr-HR"/>
          </a:p>
        </p:txBody>
      </p:sp>
    </p:spTree>
    <p:extLst>
      <p:ext uri="{BB962C8B-B14F-4D97-AF65-F5344CB8AC3E}">
        <p14:creationId xmlns:p14="http://schemas.microsoft.com/office/powerpoint/2010/main" val="20945355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hr-H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7" name="Date Placeholder 6"/>
          <p:cNvSpPr>
            <a:spLocks noGrp="1"/>
          </p:cNvSpPr>
          <p:nvPr>
            <p:ph type="dt" sz="half" idx="10"/>
          </p:nvPr>
        </p:nvSpPr>
        <p:spPr/>
        <p:txBody>
          <a:bodyPr/>
          <a:lstStyle/>
          <a:p>
            <a:fld id="{A1A103D2-4685-4A6A-B10B-3025B5E69179}" type="datetimeFigureOut">
              <a:rPr lang="hr-HR" smtClean="0"/>
              <a:pPr/>
              <a:t>5.12.2011</a:t>
            </a:fld>
            <a:endParaRPr lang="hr-HR"/>
          </a:p>
        </p:txBody>
      </p:sp>
      <p:sp>
        <p:nvSpPr>
          <p:cNvPr id="8" name="Footer Placeholder 7"/>
          <p:cNvSpPr>
            <a:spLocks noGrp="1"/>
          </p:cNvSpPr>
          <p:nvPr>
            <p:ph type="ftr" sz="quarter" idx="11"/>
          </p:nvPr>
        </p:nvSpPr>
        <p:spPr/>
        <p:txBody>
          <a:bodyPr/>
          <a:lstStyle/>
          <a:p>
            <a:endParaRPr lang="hr-HR"/>
          </a:p>
        </p:txBody>
      </p:sp>
      <p:sp>
        <p:nvSpPr>
          <p:cNvPr id="9" name="Slide Number Placeholder 8"/>
          <p:cNvSpPr>
            <a:spLocks noGrp="1"/>
          </p:cNvSpPr>
          <p:nvPr>
            <p:ph type="sldNum" sz="quarter" idx="12"/>
          </p:nvPr>
        </p:nvSpPr>
        <p:spPr/>
        <p:txBody>
          <a:bodyPr/>
          <a:lstStyle/>
          <a:p>
            <a:fld id="{196670F6-FF30-4408-B80C-9AEE787BFCEC}" type="slidenum">
              <a:rPr lang="hr-HR" smtClean="0"/>
              <a:pPr/>
              <a:t>‹#›</a:t>
            </a:fld>
            <a:endParaRPr lang="hr-HR"/>
          </a:p>
        </p:txBody>
      </p:sp>
    </p:spTree>
    <p:extLst>
      <p:ext uri="{BB962C8B-B14F-4D97-AF65-F5344CB8AC3E}">
        <p14:creationId xmlns:p14="http://schemas.microsoft.com/office/powerpoint/2010/main" val="382198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hr-HR"/>
          </a:p>
        </p:txBody>
      </p:sp>
      <p:sp>
        <p:nvSpPr>
          <p:cNvPr id="3" name="Date Placeholder 2"/>
          <p:cNvSpPr>
            <a:spLocks noGrp="1"/>
          </p:cNvSpPr>
          <p:nvPr>
            <p:ph type="dt" sz="half" idx="10"/>
          </p:nvPr>
        </p:nvSpPr>
        <p:spPr/>
        <p:txBody>
          <a:bodyPr/>
          <a:lstStyle/>
          <a:p>
            <a:fld id="{A1A103D2-4685-4A6A-B10B-3025B5E69179}" type="datetimeFigureOut">
              <a:rPr lang="hr-HR" smtClean="0"/>
              <a:pPr/>
              <a:t>5.12.2011</a:t>
            </a:fld>
            <a:endParaRPr lang="hr-HR"/>
          </a:p>
        </p:txBody>
      </p:sp>
      <p:sp>
        <p:nvSpPr>
          <p:cNvPr id="4" name="Footer Placeholder 3"/>
          <p:cNvSpPr>
            <a:spLocks noGrp="1"/>
          </p:cNvSpPr>
          <p:nvPr>
            <p:ph type="ftr" sz="quarter" idx="11"/>
          </p:nvPr>
        </p:nvSpPr>
        <p:spPr/>
        <p:txBody>
          <a:bodyPr/>
          <a:lstStyle/>
          <a:p>
            <a:endParaRPr lang="hr-HR"/>
          </a:p>
        </p:txBody>
      </p:sp>
      <p:sp>
        <p:nvSpPr>
          <p:cNvPr id="5" name="Slide Number Placeholder 4"/>
          <p:cNvSpPr>
            <a:spLocks noGrp="1"/>
          </p:cNvSpPr>
          <p:nvPr>
            <p:ph type="sldNum" sz="quarter" idx="12"/>
          </p:nvPr>
        </p:nvSpPr>
        <p:spPr/>
        <p:txBody>
          <a:bodyPr/>
          <a:lstStyle/>
          <a:p>
            <a:fld id="{196670F6-FF30-4408-B80C-9AEE787BFCEC}" type="slidenum">
              <a:rPr lang="hr-HR" smtClean="0"/>
              <a:pPr/>
              <a:t>‹#›</a:t>
            </a:fld>
            <a:endParaRPr lang="hr-HR"/>
          </a:p>
        </p:txBody>
      </p:sp>
    </p:spTree>
    <p:extLst>
      <p:ext uri="{BB962C8B-B14F-4D97-AF65-F5344CB8AC3E}">
        <p14:creationId xmlns:p14="http://schemas.microsoft.com/office/powerpoint/2010/main" val="30315761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A103D2-4685-4A6A-B10B-3025B5E69179}" type="datetimeFigureOut">
              <a:rPr lang="hr-HR" smtClean="0"/>
              <a:pPr/>
              <a:t>5.12.2011</a:t>
            </a:fld>
            <a:endParaRPr lang="hr-HR"/>
          </a:p>
        </p:txBody>
      </p:sp>
      <p:sp>
        <p:nvSpPr>
          <p:cNvPr id="3" name="Footer Placeholder 2"/>
          <p:cNvSpPr>
            <a:spLocks noGrp="1"/>
          </p:cNvSpPr>
          <p:nvPr>
            <p:ph type="ftr" sz="quarter" idx="11"/>
          </p:nvPr>
        </p:nvSpPr>
        <p:spPr/>
        <p:txBody>
          <a:bodyPr/>
          <a:lstStyle/>
          <a:p>
            <a:endParaRPr lang="hr-HR"/>
          </a:p>
        </p:txBody>
      </p:sp>
      <p:sp>
        <p:nvSpPr>
          <p:cNvPr id="4" name="Slide Number Placeholder 3"/>
          <p:cNvSpPr>
            <a:spLocks noGrp="1"/>
          </p:cNvSpPr>
          <p:nvPr>
            <p:ph type="sldNum" sz="quarter" idx="12"/>
          </p:nvPr>
        </p:nvSpPr>
        <p:spPr/>
        <p:txBody>
          <a:bodyPr/>
          <a:lstStyle/>
          <a:p>
            <a:fld id="{196670F6-FF30-4408-B80C-9AEE787BFCEC}" type="slidenum">
              <a:rPr lang="hr-HR" smtClean="0"/>
              <a:pPr/>
              <a:t>‹#›</a:t>
            </a:fld>
            <a:endParaRPr lang="hr-HR"/>
          </a:p>
        </p:txBody>
      </p:sp>
    </p:spTree>
    <p:extLst>
      <p:ext uri="{BB962C8B-B14F-4D97-AF65-F5344CB8AC3E}">
        <p14:creationId xmlns:p14="http://schemas.microsoft.com/office/powerpoint/2010/main" val="34182265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hr-H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1A103D2-4685-4A6A-B10B-3025B5E69179}" type="datetimeFigureOut">
              <a:rPr lang="hr-HR" smtClean="0"/>
              <a:pPr/>
              <a:t>5.12.2011</a:t>
            </a:fld>
            <a:endParaRPr lang="hr-HR"/>
          </a:p>
        </p:txBody>
      </p:sp>
      <p:sp>
        <p:nvSpPr>
          <p:cNvPr id="6" name="Footer Placeholder 5"/>
          <p:cNvSpPr>
            <a:spLocks noGrp="1"/>
          </p:cNvSpPr>
          <p:nvPr>
            <p:ph type="ftr" sz="quarter" idx="11"/>
          </p:nvPr>
        </p:nvSpPr>
        <p:spPr/>
        <p:txBody>
          <a:bodyPr/>
          <a:lstStyle/>
          <a:p>
            <a:endParaRPr lang="hr-HR"/>
          </a:p>
        </p:txBody>
      </p:sp>
      <p:sp>
        <p:nvSpPr>
          <p:cNvPr id="7" name="Slide Number Placeholder 6"/>
          <p:cNvSpPr>
            <a:spLocks noGrp="1"/>
          </p:cNvSpPr>
          <p:nvPr>
            <p:ph type="sldNum" sz="quarter" idx="12"/>
          </p:nvPr>
        </p:nvSpPr>
        <p:spPr/>
        <p:txBody>
          <a:bodyPr/>
          <a:lstStyle/>
          <a:p>
            <a:fld id="{196670F6-FF30-4408-B80C-9AEE787BFCEC}" type="slidenum">
              <a:rPr lang="hr-HR" smtClean="0"/>
              <a:pPr/>
              <a:t>‹#›</a:t>
            </a:fld>
            <a:endParaRPr lang="hr-HR"/>
          </a:p>
        </p:txBody>
      </p:sp>
    </p:spTree>
    <p:extLst>
      <p:ext uri="{BB962C8B-B14F-4D97-AF65-F5344CB8AC3E}">
        <p14:creationId xmlns:p14="http://schemas.microsoft.com/office/powerpoint/2010/main" val="25696311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hr-H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r-H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1A103D2-4685-4A6A-B10B-3025B5E69179}" type="datetimeFigureOut">
              <a:rPr lang="hr-HR" smtClean="0"/>
              <a:pPr/>
              <a:t>5.12.2011</a:t>
            </a:fld>
            <a:endParaRPr lang="hr-HR"/>
          </a:p>
        </p:txBody>
      </p:sp>
      <p:sp>
        <p:nvSpPr>
          <p:cNvPr id="6" name="Footer Placeholder 5"/>
          <p:cNvSpPr>
            <a:spLocks noGrp="1"/>
          </p:cNvSpPr>
          <p:nvPr>
            <p:ph type="ftr" sz="quarter" idx="11"/>
          </p:nvPr>
        </p:nvSpPr>
        <p:spPr/>
        <p:txBody>
          <a:bodyPr/>
          <a:lstStyle/>
          <a:p>
            <a:endParaRPr lang="hr-HR"/>
          </a:p>
        </p:txBody>
      </p:sp>
      <p:sp>
        <p:nvSpPr>
          <p:cNvPr id="7" name="Slide Number Placeholder 6"/>
          <p:cNvSpPr>
            <a:spLocks noGrp="1"/>
          </p:cNvSpPr>
          <p:nvPr>
            <p:ph type="sldNum" sz="quarter" idx="12"/>
          </p:nvPr>
        </p:nvSpPr>
        <p:spPr/>
        <p:txBody>
          <a:bodyPr/>
          <a:lstStyle/>
          <a:p>
            <a:fld id="{196670F6-FF30-4408-B80C-9AEE787BFCEC}" type="slidenum">
              <a:rPr lang="hr-HR" smtClean="0"/>
              <a:pPr/>
              <a:t>‹#›</a:t>
            </a:fld>
            <a:endParaRPr lang="hr-HR"/>
          </a:p>
        </p:txBody>
      </p:sp>
    </p:spTree>
    <p:extLst>
      <p:ext uri="{BB962C8B-B14F-4D97-AF65-F5344CB8AC3E}">
        <p14:creationId xmlns:p14="http://schemas.microsoft.com/office/powerpoint/2010/main" val="23038663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hr-H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A103D2-4685-4A6A-B10B-3025B5E69179}" type="datetimeFigureOut">
              <a:rPr lang="hr-HR" smtClean="0"/>
              <a:pPr/>
              <a:t>5.12.2011</a:t>
            </a:fld>
            <a:endParaRPr lang="hr-H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r-H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6670F6-FF30-4408-B80C-9AEE787BFCEC}" type="slidenum">
              <a:rPr lang="hr-HR" smtClean="0"/>
              <a:pPr/>
              <a:t>‹#›</a:t>
            </a:fld>
            <a:endParaRPr lang="hr-HR"/>
          </a:p>
        </p:txBody>
      </p:sp>
    </p:spTree>
    <p:extLst>
      <p:ext uri="{BB962C8B-B14F-4D97-AF65-F5344CB8AC3E}">
        <p14:creationId xmlns:p14="http://schemas.microsoft.com/office/powerpoint/2010/main" val="12880180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DE" smtClean="0"/>
              <a:t>Titelmasterformat durch Klicken bearbeiten</a:t>
            </a:r>
            <a:endParaRPr lang="en-GB"/>
          </a:p>
        </p:txBody>
      </p:sp>
      <p:sp>
        <p:nvSpPr>
          <p:cNvPr id="3" name="Textplatzhalt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BD0927E-AB48-4424-B7FC-6C93DC57FBCD}" type="datetimeFigureOut">
              <a:rPr lang="en-GB" smtClean="0"/>
              <a:pPr/>
              <a:t>05/12/2011</a:t>
            </a:fld>
            <a:endParaRPr lang="en-GB"/>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8AB2B0-2974-4328-A846-87D0DE43AEA9}" type="slidenum">
              <a:rPr lang="en-GB" smtClean="0"/>
              <a:pPr/>
              <a:t>‹#›</a:t>
            </a:fld>
            <a:endParaRPr lang="en-GB"/>
          </a:p>
        </p:txBody>
      </p:sp>
    </p:spTree>
    <p:extLst>
      <p:ext uri="{BB962C8B-B14F-4D97-AF65-F5344CB8AC3E}">
        <p14:creationId xmlns:p14="http://schemas.microsoft.com/office/powerpoint/2010/main" val="154385551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7" y="3212976"/>
            <a:ext cx="6552729" cy="1749766"/>
          </a:xfrm>
        </p:spPr>
        <p:txBody>
          <a:bodyPr>
            <a:normAutofit/>
          </a:bodyPr>
          <a:lstStyle/>
          <a:p>
            <a:r>
              <a:rPr lang="en-US" dirty="0" smtClean="0"/>
              <a:t>Project Presentation</a:t>
            </a:r>
            <a:br>
              <a:rPr lang="en-US" dirty="0" smtClean="0"/>
            </a:br>
            <a:r>
              <a:rPr lang="en-US" sz="2800" dirty="0" smtClean="0"/>
              <a:t>5</a:t>
            </a:r>
            <a:r>
              <a:rPr lang="en-US" sz="2800" dirty="0" smtClean="0"/>
              <a:t> December 2011</a:t>
            </a:r>
            <a:endParaRPr lang="en-US" sz="2800" dirty="0"/>
          </a:p>
        </p:txBody>
      </p:sp>
    </p:spTree>
    <p:extLst>
      <p:ext uri="{BB962C8B-B14F-4D97-AF65-F5344CB8AC3E}">
        <p14:creationId xmlns:p14="http://schemas.microsoft.com/office/powerpoint/2010/main" val="21930575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ffectLst/>
              </a:rPr>
              <a:t>Component 2</a:t>
            </a:r>
            <a:endParaRPr lang="hr-HR" dirty="0"/>
          </a:p>
        </p:txBody>
      </p:sp>
      <p:sp>
        <p:nvSpPr>
          <p:cNvPr id="3" name="Content Placeholder 2"/>
          <p:cNvSpPr>
            <a:spLocks noGrp="1"/>
          </p:cNvSpPr>
          <p:nvPr>
            <p:ph idx="1"/>
          </p:nvPr>
        </p:nvSpPr>
        <p:spPr>
          <a:xfrm>
            <a:off x="241176" y="1627584"/>
            <a:ext cx="8435280" cy="5257800"/>
          </a:xfrm>
        </p:spPr>
        <p:txBody>
          <a:bodyPr>
            <a:normAutofit/>
          </a:bodyPr>
          <a:lstStyle/>
          <a:p>
            <a:pPr marL="0" indent="0">
              <a:buNone/>
            </a:pPr>
            <a:r>
              <a:rPr lang="en-GB" sz="2800" b="1" dirty="0" smtClean="0"/>
              <a:t>IT Components within the project scope</a:t>
            </a:r>
          </a:p>
          <a:p>
            <a:pPr marL="0" indent="0">
              <a:buNone/>
            </a:pPr>
            <a:endParaRPr lang="en-GB" sz="1100" b="1" dirty="0" smtClean="0"/>
          </a:p>
          <a:p>
            <a:pPr marL="971550" lvl="1" indent="-514350">
              <a:buFont typeface="+mj-lt"/>
              <a:buAutoNum type="arabicParenR"/>
            </a:pPr>
            <a:r>
              <a:rPr lang="en-GB" sz="2400" dirty="0" smtClean="0"/>
              <a:t>Vocational Guidance module</a:t>
            </a:r>
          </a:p>
          <a:p>
            <a:pPr marL="971550" lvl="1" indent="-514350">
              <a:buFont typeface="+mj-lt"/>
              <a:buAutoNum type="arabicParenR"/>
            </a:pPr>
            <a:r>
              <a:rPr lang="en-GB" sz="2400" dirty="0" smtClean="0"/>
              <a:t>New ‘Career Centre’ portal</a:t>
            </a:r>
          </a:p>
          <a:p>
            <a:pPr marL="1371600" lvl="2" indent="-514350">
              <a:buFont typeface="Wingdings" pitchFamily="2" charset="2"/>
              <a:buChar char="ü"/>
            </a:pPr>
            <a:r>
              <a:rPr lang="en-GB" sz="2000" dirty="0" smtClean="0"/>
              <a:t>including the Internet version of ‘My Choice’</a:t>
            </a:r>
          </a:p>
          <a:p>
            <a:pPr marL="971550" lvl="1" indent="-514350">
              <a:buFont typeface="+mj-lt"/>
              <a:buAutoNum type="arabicParenR"/>
            </a:pPr>
            <a:r>
              <a:rPr lang="en-GB" sz="2400" dirty="0" smtClean="0"/>
              <a:t>IT support module for ‘Career </a:t>
            </a:r>
            <a:r>
              <a:rPr lang="en-GB" sz="2400" dirty="0" smtClean="0"/>
              <a:t>Centre</a:t>
            </a:r>
            <a:r>
              <a:rPr lang="hr-HR" sz="2400" dirty="0" smtClean="0"/>
              <a:t>s</a:t>
            </a:r>
            <a:r>
              <a:rPr lang="en-GB" sz="2400" dirty="0" smtClean="0"/>
              <a:t>’</a:t>
            </a:r>
            <a:endParaRPr lang="en-GB" sz="2400" dirty="0" smtClean="0"/>
          </a:p>
          <a:p>
            <a:pPr marL="971550" lvl="1" indent="-514350">
              <a:buFont typeface="+mj-lt"/>
              <a:buAutoNum type="arabicParenR" startAt="4"/>
            </a:pPr>
            <a:r>
              <a:rPr lang="en-GB" sz="2400" dirty="0" smtClean="0"/>
              <a:t>Improvements of the current CES IT modules</a:t>
            </a:r>
          </a:p>
          <a:p>
            <a:pPr marL="1371600" lvl="2" indent="-514350">
              <a:buFont typeface="Wingdings" pitchFamily="2" charset="2"/>
              <a:buChar char="ü"/>
            </a:pPr>
            <a:r>
              <a:rPr lang="en-GB" sz="2000" dirty="0" smtClean="0"/>
              <a:t>CES portal update</a:t>
            </a:r>
          </a:p>
          <a:p>
            <a:pPr marL="1371600" lvl="2" indent="-514350">
              <a:buFont typeface="Wingdings" pitchFamily="2" charset="2"/>
              <a:buChar char="ü"/>
            </a:pPr>
            <a:r>
              <a:rPr lang="en-GB" sz="2000" dirty="0" smtClean="0"/>
              <a:t>Existing CES IT modules update</a:t>
            </a:r>
          </a:p>
          <a:p>
            <a:pPr marL="971550" lvl="1" indent="-514350">
              <a:buFont typeface="+mj-lt"/>
              <a:buAutoNum type="arabicParenR"/>
            </a:pPr>
            <a:endParaRPr lang="en-GB" sz="2400" dirty="0" smtClean="0"/>
          </a:p>
          <a:p>
            <a:pPr marL="971550" lvl="1" indent="-514350">
              <a:buFont typeface="+mj-lt"/>
              <a:buAutoNum type="arabicParenR"/>
            </a:pPr>
            <a:endParaRPr lang="en-GB" sz="1100" dirty="0" smtClean="0"/>
          </a:p>
        </p:txBody>
      </p:sp>
    </p:spTree>
    <p:extLst>
      <p:ext uri="{BB962C8B-B14F-4D97-AF65-F5344CB8AC3E}">
        <p14:creationId xmlns:p14="http://schemas.microsoft.com/office/powerpoint/2010/main" val="121043176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effectLst/>
              </a:rPr>
              <a:t>Component 2</a:t>
            </a:r>
            <a:endParaRPr lang="en-GB" dirty="0"/>
          </a:p>
        </p:txBody>
      </p:sp>
      <p:sp>
        <p:nvSpPr>
          <p:cNvPr id="3" name="Inhaltsplatzhalter 2"/>
          <p:cNvSpPr>
            <a:spLocks noGrp="1"/>
          </p:cNvSpPr>
          <p:nvPr>
            <p:ph idx="1"/>
          </p:nvPr>
        </p:nvSpPr>
        <p:spPr/>
        <p:txBody>
          <a:bodyPr>
            <a:normAutofit/>
          </a:bodyPr>
          <a:lstStyle/>
          <a:p>
            <a:pPr marL="0" indent="0">
              <a:buNone/>
            </a:pPr>
            <a:r>
              <a:rPr lang="en-GB" b="1" dirty="0" smtClean="0"/>
              <a:t>IT Components within the project scope</a:t>
            </a:r>
          </a:p>
          <a:p>
            <a:pPr marL="0" indent="0">
              <a:buNone/>
            </a:pPr>
            <a:endParaRPr lang="en-GB" sz="1300" b="1" dirty="0" smtClean="0"/>
          </a:p>
          <a:p>
            <a:pPr marL="971550" lvl="1" indent="-514350">
              <a:buFont typeface="+mj-lt"/>
              <a:buAutoNum type="arabicParenR" startAt="5"/>
            </a:pPr>
            <a:r>
              <a:rPr lang="en-GB" sz="2400" dirty="0" smtClean="0"/>
              <a:t>Module for Info-kiosk</a:t>
            </a:r>
          </a:p>
          <a:p>
            <a:pPr marL="971550" lvl="1" indent="-514350">
              <a:buFont typeface="+mj-lt"/>
              <a:buAutoNum type="arabicParenR" startAt="5"/>
            </a:pPr>
            <a:r>
              <a:rPr lang="en-GB" sz="2400" dirty="0" smtClean="0"/>
              <a:t>SharePoint workflow authentication subsystem</a:t>
            </a:r>
          </a:p>
          <a:p>
            <a:pPr marL="971550" lvl="1" indent="-514350">
              <a:buFont typeface="+mj-lt"/>
              <a:buAutoNum type="arabicParenR" startAt="5"/>
            </a:pPr>
            <a:r>
              <a:rPr lang="en-GB" sz="2400" dirty="0" smtClean="0"/>
              <a:t>LMI (Labour Market Information) module</a:t>
            </a:r>
          </a:p>
          <a:p>
            <a:pPr marL="971550" lvl="1" indent="-514350">
              <a:buFont typeface="+mj-lt"/>
              <a:buAutoNum type="arabicParenR" startAt="5"/>
            </a:pPr>
            <a:r>
              <a:rPr lang="en-GB" sz="2400" dirty="0" smtClean="0"/>
              <a:t>Online Services for exchange of information with other </a:t>
            </a:r>
            <a:r>
              <a:rPr lang="en-GB" sz="2400" dirty="0" smtClean="0"/>
              <a:t>stakeholders</a:t>
            </a:r>
            <a:endParaRPr lang="en-GB" sz="2400" dirty="0" smtClean="0"/>
          </a:p>
          <a:p>
            <a:endParaRPr lang="en-GB" dirty="0"/>
          </a:p>
        </p:txBody>
      </p:sp>
    </p:spTree>
    <p:extLst>
      <p:ext uri="{BB962C8B-B14F-4D97-AF65-F5344CB8AC3E}">
        <p14:creationId xmlns:p14="http://schemas.microsoft.com/office/powerpoint/2010/main" val="161929234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hr-HR" sz="3100" dirty="0" smtClean="0"/>
              <a:t/>
            </a:r>
            <a:br>
              <a:rPr lang="hr-HR" sz="3100" dirty="0" smtClean="0"/>
            </a:br>
            <a:r>
              <a:rPr lang="en-US" sz="3100" dirty="0" smtClean="0"/>
              <a:t>Component </a:t>
            </a:r>
            <a:r>
              <a:rPr lang="en-US" sz="3100" dirty="0"/>
              <a:t>3: Forming a National Forum, drafting legislation and improving services towards clients.</a:t>
            </a:r>
            <a:r>
              <a:rPr lang="en-US" dirty="0"/>
              <a:t/>
            </a:r>
            <a:br>
              <a:rPr lang="en-US" dirty="0"/>
            </a:br>
            <a:endParaRPr lang="hr-HR" dirty="0"/>
          </a:p>
        </p:txBody>
      </p:sp>
      <p:sp>
        <p:nvSpPr>
          <p:cNvPr id="3" name="Content Placeholder 2"/>
          <p:cNvSpPr>
            <a:spLocks noGrp="1"/>
          </p:cNvSpPr>
          <p:nvPr>
            <p:ph idx="1"/>
          </p:nvPr>
        </p:nvSpPr>
        <p:spPr/>
        <p:txBody>
          <a:bodyPr>
            <a:normAutofit fontScale="25000" lnSpcReduction="20000"/>
          </a:bodyPr>
          <a:lstStyle/>
          <a:p>
            <a:r>
              <a:rPr lang="en-US" sz="8000" u="sng" dirty="0" smtClean="0"/>
              <a:t>National </a:t>
            </a:r>
            <a:r>
              <a:rPr lang="en-US" sz="8000" u="sng" dirty="0"/>
              <a:t>Forum </a:t>
            </a:r>
            <a:r>
              <a:rPr lang="en-US" sz="8000" u="sng" dirty="0" smtClean="0"/>
              <a:t>is</a:t>
            </a:r>
            <a:r>
              <a:rPr lang="hr-HR" sz="8000" u="sng" dirty="0" smtClean="0"/>
              <a:t> </a:t>
            </a:r>
            <a:r>
              <a:rPr lang="en-US" sz="8000" u="sng" dirty="0" smtClean="0"/>
              <a:t>conceived </a:t>
            </a:r>
            <a:r>
              <a:rPr lang="en-US" sz="8000" u="sng" dirty="0"/>
              <a:t>as an independent advisory network and umbrella body in the area of lifelong career guidance which will bring together all relevant stakeholders in the fields of education, employment and social inclusion.</a:t>
            </a:r>
          </a:p>
          <a:p>
            <a:endParaRPr lang="en-US" sz="8000" dirty="0"/>
          </a:p>
          <a:p>
            <a:r>
              <a:rPr lang="en-US" sz="8000" dirty="0"/>
              <a:t>The Working Group </a:t>
            </a:r>
            <a:r>
              <a:rPr lang="hr-HR" sz="8000" dirty="0" smtClean="0"/>
              <a:t>on National Forum </a:t>
            </a:r>
            <a:r>
              <a:rPr lang="en-US" sz="8000" dirty="0" smtClean="0"/>
              <a:t>was </a:t>
            </a:r>
            <a:r>
              <a:rPr lang="en-US" sz="8000" dirty="0"/>
              <a:t>formed on the basis of an open call for all interested parties to join and contribute the work on the improvement and widening of the concept of lifelong career guidance in the Croatia. </a:t>
            </a:r>
            <a:r>
              <a:rPr lang="en-US" sz="8000" dirty="0" smtClean="0"/>
              <a:t>The </a:t>
            </a:r>
            <a:r>
              <a:rPr lang="en-US" sz="8000" dirty="0"/>
              <a:t>call was published on the official web site of the CES and key stakeholders were additionally invited to nominate their representatives who will throughout meetings and workshops actively participate in the establishment and development of a functional model of the National Forum</a:t>
            </a:r>
            <a:r>
              <a:rPr lang="en-US" sz="8000" dirty="0" smtClean="0"/>
              <a:t>.</a:t>
            </a:r>
            <a:endParaRPr lang="en-US" sz="8000" dirty="0"/>
          </a:p>
          <a:p>
            <a:endParaRPr lang="hr-HR" sz="8000" dirty="0" smtClean="0"/>
          </a:p>
          <a:p>
            <a:r>
              <a:rPr lang="en-US" sz="8000" dirty="0" smtClean="0"/>
              <a:t>In </a:t>
            </a:r>
            <a:r>
              <a:rPr lang="en-US" sz="8000" dirty="0"/>
              <a:t>the course of Component 3</a:t>
            </a:r>
            <a:r>
              <a:rPr lang="en-US" sz="8000" b="1" dirty="0"/>
              <a:t>, current Croatian and European Union best practices will be examined, as well as legislation related to lifelong career guidance provision</a:t>
            </a:r>
            <a:r>
              <a:rPr lang="en-US" sz="8000" dirty="0"/>
              <a:t>.</a:t>
            </a:r>
          </a:p>
          <a:p>
            <a:endParaRPr lang="en-US" dirty="0"/>
          </a:p>
          <a:p>
            <a:endParaRPr lang="hr-HR" dirty="0"/>
          </a:p>
        </p:txBody>
      </p:sp>
    </p:spTree>
    <p:extLst>
      <p:ext uri="{BB962C8B-B14F-4D97-AF65-F5344CB8AC3E}">
        <p14:creationId xmlns:p14="http://schemas.microsoft.com/office/powerpoint/2010/main" val="15309950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hr-HR" sz="2700" dirty="0" smtClean="0"/>
              <a:t/>
            </a:r>
            <a:br>
              <a:rPr lang="hr-HR" sz="2700" dirty="0" smtClean="0"/>
            </a:br>
            <a:r>
              <a:rPr lang="en-US" sz="2700" dirty="0" smtClean="0"/>
              <a:t>Component </a:t>
            </a:r>
            <a:r>
              <a:rPr lang="en-US" sz="2700" dirty="0"/>
              <a:t>4: Development and implementation of model of lifelong career guidance services provision in 7 Croatian counties.</a:t>
            </a:r>
            <a:r>
              <a:rPr lang="en-US" dirty="0"/>
              <a:t/>
            </a:r>
            <a:br>
              <a:rPr lang="en-US" dirty="0"/>
            </a:br>
            <a:endParaRPr lang="hr-HR" dirty="0"/>
          </a:p>
        </p:txBody>
      </p:sp>
      <p:sp>
        <p:nvSpPr>
          <p:cNvPr id="3" name="Content Placeholder 2"/>
          <p:cNvSpPr>
            <a:spLocks noGrp="1"/>
          </p:cNvSpPr>
          <p:nvPr>
            <p:ph idx="1"/>
          </p:nvPr>
        </p:nvSpPr>
        <p:spPr>
          <a:xfrm>
            <a:off x="457200" y="1484784"/>
            <a:ext cx="8229600" cy="4968552"/>
          </a:xfrm>
        </p:spPr>
        <p:txBody>
          <a:bodyPr>
            <a:normAutofit fontScale="25000" lnSpcReduction="20000"/>
          </a:bodyPr>
          <a:lstStyle/>
          <a:p>
            <a:r>
              <a:rPr lang="en-GB" sz="8000" dirty="0" smtClean="0"/>
              <a:t>Model of the lifelong career guidance services provision developed and implemented in 7 pilot Croatian counties</a:t>
            </a:r>
            <a:r>
              <a:rPr lang="hr-HR" sz="8000" dirty="0" smtClean="0"/>
              <a:t>:</a:t>
            </a:r>
            <a:endParaRPr lang="en-GB" sz="8000" dirty="0" smtClean="0"/>
          </a:p>
          <a:p>
            <a:r>
              <a:rPr lang="en-GB" sz="8000" dirty="0" smtClean="0"/>
              <a:t>Zagreb</a:t>
            </a:r>
          </a:p>
          <a:p>
            <a:r>
              <a:rPr lang="en-GB" sz="8000" dirty="0" smtClean="0"/>
              <a:t>Osijek-</a:t>
            </a:r>
            <a:r>
              <a:rPr lang="en-GB" sz="8000" dirty="0" err="1" smtClean="0"/>
              <a:t>Baranja</a:t>
            </a:r>
            <a:endParaRPr lang="en-GB" sz="8000" dirty="0" smtClean="0"/>
          </a:p>
          <a:p>
            <a:r>
              <a:rPr lang="en-GB" sz="8000" dirty="0" err="1" smtClean="0"/>
              <a:t>Koprivnica</a:t>
            </a:r>
            <a:r>
              <a:rPr lang="en-GB" sz="8000" dirty="0" smtClean="0"/>
              <a:t> - </a:t>
            </a:r>
            <a:r>
              <a:rPr lang="en-GB" sz="8000" dirty="0" err="1" smtClean="0"/>
              <a:t>Križevci</a:t>
            </a:r>
            <a:r>
              <a:rPr lang="en-GB" sz="8000" dirty="0" smtClean="0"/>
              <a:t>  </a:t>
            </a:r>
          </a:p>
          <a:p>
            <a:r>
              <a:rPr lang="en-GB" sz="8000" dirty="0" err="1" smtClean="0"/>
              <a:t>Brod-Posavina</a:t>
            </a:r>
            <a:endParaRPr lang="en-GB" sz="8000" dirty="0" smtClean="0"/>
          </a:p>
          <a:p>
            <a:r>
              <a:rPr lang="en-GB" sz="8000" dirty="0" err="1" smtClean="0"/>
              <a:t>Varaždin</a:t>
            </a:r>
            <a:endParaRPr lang="en-GB" sz="8000" dirty="0" smtClean="0"/>
          </a:p>
          <a:p>
            <a:r>
              <a:rPr lang="en-GB" sz="8000" dirty="0" err="1" smtClean="0"/>
              <a:t>Zadar</a:t>
            </a:r>
            <a:endParaRPr lang="en-GB" sz="8000" dirty="0" smtClean="0"/>
          </a:p>
          <a:p>
            <a:r>
              <a:rPr lang="en-GB" sz="8000" dirty="0" err="1" smtClean="0"/>
              <a:t>Šibenik-Knin</a:t>
            </a:r>
            <a:endParaRPr lang="hr-HR" sz="8000" dirty="0" smtClean="0"/>
          </a:p>
          <a:p>
            <a:endParaRPr lang="en-GB" sz="8000" dirty="0" smtClean="0"/>
          </a:p>
          <a:p>
            <a:r>
              <a:rPr lang="en-GB" sz="8000" dirty="0" smtClean="0"/>
              <a:t>Review of best practises and best services of Lifelong Career Guidance Centres in the EU will be conducted, as well as a study visit to one of the Centres in the EU. </a:t>
            </a:r>
          </a:p>
          <a:p>
            <a:r>
              <a:rPr lang="en-GB" sz="8000" dirty="0" smtClean="0"/>
              <a:t>Training for the employees of the Centres will be  conducted and Manual of procedures will be elaborated. At the end of project, Technical Assistance will conduct the evaluation of the </a:t>
            </a:r>
            <a:r>
              <a:rPr lang="hr-HR" sz="8000" dirty="0" smtClean="0"/>
              <a:t>pilot </a:t>
            </a:r>
            <a:r>
              <a:rPr lang="en-GB" sz="8000" dirty="0" smtClean="0"/>
              <a:t>LLCG Units’ work.</a:t>
            </a:r>
          </a:p>
          <a:p>
            <a:endParaRPr lang="hr-HR" dirty="0"/>
          </a:p>
        </p:txBody>
      </p:sp>
    </p:spTree>
    <p:extLst>
      <p:ext uri="{BB962C8B-B14F-4D97-AF65-F5344CB8AC3E}">
        <p14:creationId xmlns:p14="http://schemas.microsoft.com/office/powerpoint/2010/main" val="78498702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400" dirty="0"/>
              <a:t>Component 5: Promotion of the LLCG Units among key stakeholders on national and regional level, LLCG Units clients and the broader public.</a:t>
            </a:r>
            <a:br>
              <a:rPr lang="en-US" sz="2400" dirty="0"/>
            </a:br>
            <a:endParaRPr lang="hr-HR" sz="2400" dirty="0"/>
          </a:p>
        </p:txBody>
      </p:sp>
      <p:sp>
        <p:nvSpPr>
          <p:cNvPr id="3" name="Content Placeholder 2"/>
          <p:cNvSpPr>
            <a:spLocks noGrp="1"/>
          </p:cNvSpPr>
          <p:nvPr>
            <p:ph idx="1"/>
          </p:nvPr>
        </p:nvSpPr>
        <p:spPr/>
        <p:txBody>
          <a:bodyPr>
            <a:normAutofit fontScale="92500" lnSpcReduction="20000"/>
          </a:bodyPr>
          <a:lstStyle/>
          <a:p>
            <a:pPr marL="0" indent="0">
              <a:buNone/>
            </a:pPr>
            <a:r>
              <a:rPr lang="en-GB" dirty="0" smtClean="0"/>
              <a:t>LLCG Units will be promoted among key stakeholders at national and regional level, LLCG Units users and the broader public. Following activities will be conducted within this component:</a:t>
            </a:r>
          </a:p>
          <a:p>
            <a:r>
              <a:rPr lang="en-GB" dirty="0" smtClean="0"/>
              <a:t>Develop communications strategy</a:t>
            </a:r>
          </a:p>
          <a:p>
            <a:r>
              <a:rPr lang="en-GB" dirty="0" smtClean="0"/>
              <a:t>Promote LLCG units web-portal</a:t>
            </a:r>
          </a:p>
          <a:p>
            <a:r>
              <a:rPr lang="en-GB" dirty="0" smtClean="0"/>
              <a:t>Deliver presentations in each county</a:t>
            </a:r>
          </a:p>
          <a:p>
            <a:r>
              <a:rPr lang="en-GB" dirty="0" smtClean="0"/>
              <a:t>Prepare and disseminate promotional material</a:t>
            </a:r>
          </a:p>
          <a:p>
            <a:endParaRPr lang="hr-HR" dirty="0"/>
          </a:p>
        </p:txBody>
      </p:sp>
    </p:spTree>
    <p:extLst>
      <p:ext uri="{BB962C8B-B14F-4D97-AF65-F5344CB8AC3E}">
        <p14:creationId xmlns:p14="http://schemas.microsoft.com/office/powerpoint/2010/main" val="156410615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Final</a:t>
            </a:r>
            <a:endParaRPr lang="en-GB" dirty="0"/>
          </a:p>
        </p:txBody>
      </p:sp>
      <p:sp>
        <p:nvSpPr>
          <p:cNvPr id="3" name="Content Placeholder 2"/>
          <p:cNvSpPr>
            <a:spLocks noGrp="1"/>
          </p:cNvSpPr>
          <p:nvPr>
            <p:ph idx="1"/>
          </p:nvPr>
        </p:nvSpPr>
        <p:spPr/>
        <p:txBody>
          <a:bodyPr/>
          <a:lstStyle/>
          <a:p>
            <a:pPr marL="0" indent="0" algn="ctr">
              <a:buNone/>
            </a:pPr>
            <a:r>
              <a:rPr lang="hr-HR" dirty="0">
                <a:latin typeface="Arial Black" pitchFamily="34" charset="0"/>
              </a:rPr>
              <a:t>T</a:t>
            </a:r>
            <a:r>
              <a:rPr lang="en-US" dirty="0" smtClean="0">
                <a:latin typeface="Arial Black" pitchFamily="34" charset="0"/>
              </a:rPr>
              <a:t>hank </a:t>
            </a:r>
            <a:r>
              <a:rPr lang="en-US" dirty="0" smtClean="0">
                <a:latin typeface="Arial Black" pitchFamily="34" charset="0"/>
              </a:rPr>
              <a:t>you for your attention !</a:t>
            </a:r>
          </a:p>
          <a:p>
            <a:pPr algn="ctr"/>
            <a:endParaRPr lang="en-US" dirty="0" smtClean="0"/>
          </a:p>
          <a:p>
            <a:pPr marL="2428875"/>
            <a:r>
              <a:rPr lang="en-US" dirty="0" smtClean="0"/>
              <a:t>Comments</a:t>
            </a:r>
          </a:p>
          <a:p>
            <a:pPr marL="2428875"/>
            <a:r>
              <a:rPr lang="en-US" dirty="0" smtClean="0"/>
              <a:t>Questions</a:t>
            </a:r>
          </a:p>
          <a:p>
            <a:pPr marL="2428875"/>
            <a:r>
              <a:rPr lang="en-US" dirty="0" smtClean="0"/>
              <a:t>Recommendations</a:t>
            </a:r>
            <a:endParaRPr lang="en-US" dirty="0" smtClean="0"/>
          </a:p>
        </p:txBody>
      </p:sp>
    </p:spTree>
    <p:extLst>
      <p:ext uri="{BB962C8B-B14F-4D97-AF65-F5344CB8AC3E}">
        <p14:creationId xmlns:p14="http://schemas.microsoft.com/office/powerpoint/2010/main" val="41970696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err="1"/>
              <a:t>Introduction</a:t>
            </a:r>
            <a:r>
              <a:rPr lang="hr-HR" dirty="0"/>
              <a:t> to </a:t>
            </a:r>
            <a:r>
              <a:rPr lang="hr-HR" dirty="0" err="1"/>
              <a:t>the</a:t>
            </a:r>
            <a:r>
              <a:rPr lang="hr-HR" dirty="0"/>
              <a:t> </a:t>
            </a:r>
            <a:r>
              <a:rPr lang="hr-HR" dirty="0" err="1"/>
              <a:t>project</a:t>
            </a:r>
            <a:endParaRPr lang="hr-HR" dirty="0"/>
          </a:p>
        </p:txBody>
      </p:sp>
      <p:sp>
        <p:nvSpPr>
          <p:cNvPr id="3" name="Content Placeholder 2"/>
          <p:cNvSpPr>
            <a:spLocks noGrp="1"/>
          </p:cNvSpPr>
          <p:nvPr>
            <p:ph idx="1"/>
          </p:nvPr>
        </p:nvSpPr>
        <p:spPr/>
        <p:txBody>
          <a:bodyPr>
            <a:normAutofit fontScale="77500" lnSpcReduction="20000"/>
          </a:bodyPr>
          <a:lstStyle/>
          <a:p>
            <a:r>
              <a:rPr lang="en-US" dirty="0"/>
              <a:t>The project “CES Services for clients: Improving Lifelong Career Guidance (LLCG) and ICT support” is one of several projects the Croatian Employment Service plans to implement within </a:t>
            </a:r>
            <a:r>
              <a:rPr lang="en-US" b="1" dirty="0"/>
              <a:t>Component IV of Instrument for Pre-Accession Assistance (IPA) “Human Resources Development”. </a:t>
            </a:r>
          </a:p>
          <a:p>
            <a:endParaRPr lang="en-US" dirty="0"/>
          </a:p>
          <a:p>
            <a:r>
              <a:rPr lang="en-US" dirty="0"/>
              <a:t>The project consists of </a:t>
            </a:r>
            <a:r>
              <a:rPr lang="en-US" b="1" dirty="0"/>
              <a:t>two components</a:t>
            </a:r>
            <a:r>
              <a:rPr lang="en-US" dirty="0"/>
              <a:t>: service contract (duration: 22 months, value: 2.430.000 €), supply contract (value: 1.300.000 €). </a:t>
            </a:r>
            <a:endParaRPr lang="hr-HR" dirty="0" smtClean="0"/>
          </a:p>
          <a:p>
            <a:endParaRPr lang="hr-HR" dirty="0" smtClean="0"/>
          </a:p>
          <a:p>
            <a:r>
              <a:rPr lang="hr-HR" dirty="0"/>
              <a:t>P</a:t>
            </a:r>
            <a:r>
              <a:rPr lang="en-US" dirty="0" err="1" smtClean="0"/>
              <a:t>roject</a:t>
            </a:r>
            <a:r>
              <a:rPr lang="en-US" dirty="0" smtClean="0"/>
              <a:t> </a:t>
            </a:r>
            <a:r>
              <a:rPr lang="hr-HR" dirty="0" smtClean="0"/>
              <a:t>(</a:t>
            </a:r>
            <a:r>
              <a:rPr lang="hr-HR" dirty="0" err="1" smtClean="0"/>
              <a:t>service</a:t>
            </a:r>
            <a:r>
              <a:rPr lang="hr-HR" dirty="0" smtClean="0"/>
              <a:t> </a:t>
            </a:r>
            <a:r>
              <a:rPr lang="hr-HR" dirty="0" err="1" smtClean="0"/>
              <a:t>contract</a:t>
            </a:r>
            <a:r>
              <a:rPr lang="hr-HR" dirty="0" smtClean="0"/>
              <a:t>) </a:t>
            </a:r>
            <a:r>
              <a:rPr lang="hr-HR" dirty="0" err="1" smtClean="0"/>
              <a:t>started</a:t>
            </a:r>
            <a:r>
              <a:rPr lang="hr-HR" dirty="0" smtClean="0"/>
              <a:t> on </a:t>
            </a:r>
            <a:r>
              <a:rPr lang="en-US" dirty="0" smtClean="0"/>
              <a:t> </a:t>
            </a:r>
            <a:r>
              <a:rPr lang="en-US" dirty="0"/>
              <a:t>27 June </a:t>
            </a:r>
            <a:r>
              <a:rPr lang="en-US" dirty="0" smtClean="0"/>
              <a:t>2011</a:t>
            </a:r>
            <a:r>
              <a:rPr lang="hr-HR" dirty="0" smtClean="0"/>
              <a:t> </a:t>
            </a:r>
            <a:r>
              <a:rPr lang="hr-HR" dirty="0" err="1" smtClean="0"/>
              <a:t>and</a:t>
            </a:r>
            <a:r>
              <a:rPr lang="hr-HR" dirty="0" smtClean="0"/>
              <a:t> </a:t>
            </a:r>
            <a:r>
              <a:rPr lang="hr-HR" dirty="0" err="1" smtClean="0"/>
              <a:t>will</a:t>
            </a:r>
            <a:r>
              <a:rPr lang="hr-HR" dirty="0" smtClean="0"/>
              <a:t> </a:t>
            </a:r>
            <a:r>
              <a:rPr lang="hr-HR" dirty="0" err="1" smtClean="0"/>
              <a:t>last</a:t>
            </a:r>
            <a:r>
              <a:rPr lang="hr-HR" dirty="0" smtClean="0"/>
              <a:t> </a:t>
            </a:r>
            <a:r>
              <a:rPr lang="hr-HR" dirty="0" err="1" smtClean="0"/>
              <a:t>until</a:t>
            </a:r>
            <a:r>
              <a:rPr lang="hr-HR" dirty="0" smtClean="0"/>
              <a:t> April 2013</a:t>
            </a:r>
            <a:r>
              <a:rPr lang="en-US" dirty="0" smtClean="0"/>
              <a:t>. </a:t>
            </a:r>
            <a:endParaRPr lang="en-US" dirty="0"/>
          </a:p>
          <a:p>
            <a:endParaRPr lang="hr-HR" dirty="0"/>
          </a:p>
        </p:txBody>
      </p:sp>
    </p:spTree>
    <p:extLst>
      <p:ext uri="{BB962C8B-B14F-4D97-AF65-F5344CB8AC3E}">
        <p14:creationId xmlns:p14="http://schemas.microsoft.com/office/powerpoint/2010/main" val="28284301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Introduction </a:t>
            </a:r>
            <a:r>
              <a:rPr lang="hr-HR" dirty="0"/>
              <a:t>to</a:t>
            </a:r>
            <a:r>
              <a:rPr lang="en-GB" dirty="0"/>
              <a:t> the project</a:t>
            </a:r>
            <a:endParaRPr lang="hr-HR" dirty="0"/>
          </a:p>
        </p:txBody>
      </p:sp>
      <p:sp>
        <p:nvSpPr>
          <p:cNvPr id="3" name="Content Placeholder 2"/>
          <p:cNvSpPr>
            <a:spLocks noGrp="1"/>
          </p:cNvSpPr>
          <p:nvPr>
            <p:ph idx="1"/>
          </p:nvPr>
        </p:nvSpPr>
        <p:spPr/>
        <p:txBody>
          <a:bodyPr>
            <a:normAutofit/>
          </a:bodyPr>
          <a:lstStyle/>
          <a:p>
            <a:r>
              <a:rPr lang="en-GB" sz="2800" dirty="0" smtClean="0"/>
              <a:t>Project Partner</a:t>
            </a:r>
            <a:r>
              <a:rPr lang="hr-HR" sz="2800" dirty="0" smtClean="0"/>
              <a:t>:</a:t>
            </a:r>
            <a:endParaRPr lang="en-GB" sz="2800" dirty="0" smtClean="0"/>
          </a:p>
          <a:p>
            <a:pPr lvl="1"/>
            <a:r>
              <a:rPr lang="en-GB" sz="2400" dirty="0" smtClean="0"/>
              <a:t>The Croatian Employment Service</a:t>
            </a:r>
          </a:p>
          <a:p>
            <a:r>
              <a:rPr lang="en-GB" sz="2800" dirty="0" smtClean="0"/>
              <a:t>Project is being implemented by an International Consortium:</a:t>
            </a:r>
          </a:p>
          <a:p>
            <a:pPr lvl="1"/>
            <a:r>
              <a:rPr lang="en-GB" sz="2400" b="1" dirty="0" smtClean="0"/>
              <a:t>Tribal Education Ltd. </a:t>
            </a:r>
            <a:r>
              <a:rPr lang="en-GB" sz="2400" dirty="0" smtClean="0"/>
              <a:t>(UK) - </a:t>
            </a:r>
            <a:r>
              <a:rPr lang="en-GB" sz="2400" i="1" dirty="0" smtClean="0"/>
              <a:t>Contractor</a:t>
            </a:r>
          </a:p>
          <a:p>
            <a:pPr lvl="1"/>
            <a:r>
              <a:rPr lang="en-GB" sz="2400" b="1" dirty="0" smtClean="0"/>
              <a:t>Teched Consulting Services </a:t>
            </a:r>
            <a:r>
              <a:rPr lang="en-GB" sz="2400" dirty="0" smtClean="0"/>
              <a:t>(Croatia)</a:t>
            </a:r>
          </a:p>
          <a:p>
            <a:pPr lvl="1"/>
            <a:r>
              <a:rPr lang="en-GB" sz="2400" b="1" dirty="0" err="1" smtClean="0"/>
              <a:t>AAM</a:t>
            </a:r>
            <a:r>
              <a:rPr lang="en-GB" sz="2400" b="1" dirty="0" smtClean="0"/>
              <a:t> Consulting </a:t>
            </a:r>
            <a:r>
              <a:rPr lang="en-GB" sz="2400" dirty="0" smtClean="0"/>
              <a:t>(Hungary)</a:t>
            </a:r>
          </a:p>
          <a:p>
            <a:pPr lvl="1"/>
            <a:r>
              <a:rPr lang="en-GB" sz="2400" b="1" dirty="0" smtClean="0"/>
              <a:t>B4B</a:t>
            </a:r>
            <a:r>
              <a:rPr lang="en-GB" sz="2400" dirty="0" smtClean="0"/>
              <a:t> (Croatia)</a:t>
            </a:r>
          </a:p>
          <a:p>
            <a:endParaRPr lang="en-GB" dirty="0" smtClean="0"/>
          </a:p>
        </p:txBody>
      </p:sp>
    </p:spTree>
    <p:extLst>
      <p:ext uri="{BB962C8B-B14F-4D97-AF65-F5344CB8AC3E}">
        <p14:creationId xmlns:p14="http://schemas.microsoft.com/office/powerpoint/2010/main" val="16653902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Introduction </a:t>
            </a:r>
            <a:r>
              <a:rPr lang="hr-HR" dirty="0"/>
              <a:t>to</a:t>
            </a:r>
            <a:r>
              <a:rPr lang="en-GB" dirty="0"/>
              <a:t> the project</a:t>
            </a:r>
            <a:endParaRPr lang="hr-HR" dirty="0"/>
          </a:p>
        </p:txBody>
      </p:sp>
      <p:sp>
        <p:nvSpPr>
          <p:cNvPr id="3" name="Content Placeholder 2"/>
          <p:cNvSpPr>
            <a:spLocks noGrp="1"/>
          </p:cNvSpPr>
          <p:nvPr>
            <p:ph idx="1"/>
          </p:nvPr>
        </p:nvSpPr>
        <p:spPr>
          <a:xfrm>
            <a:off x="179512" y="1600200"/>
            <a:ext cx="8784976" cy="4525963"/>
          </a:xfrm>
        </p:spPr>
        <p:txBody>
          <a:bodyPr>
            <a:normAutofit lnSpcReduction="10000"/>
          </a:bodyPr>
          <a:lstStyle/>
          <a:p>
            <a:pPr marL="0" lvl="1" indent="0">
              <a:buNone/>
            </a:pPr>
            <a:r>
              <a:rPr lang="en-GB" sz="3000" b="1" i="1" dirty="0"/>
              <a:t>CES Project Management:</a:t>
            </a:r>
          </a:p>
          <a:p>
            <a:pPr lvl="1"/>
            <a:r>
              <a:rPr lang="en-GB" sz="2600" dirty="0"/>
              <a:t>CES DFC Project Manager: </a:t>
            </a:r>
            <a:r>
              <a:rPr lang="en-GB" sz="2600" dirty="0" smtClean="0"/>
              <a:t>CES </a:t>
            </a:r>
            <a:r>
              <a:rPr lang="en-GB" sz="2600" dirty="0"/>
              <a:t>PID Project </a:t>
            </a:r>
            <a:r>
              <a:rPr lang="en-GB" sz="2600" dirty="0" smtClean="0"/>
              <a:t>Manager</a:t>
            </a:r>
            <a:endParaRPr lang="hr-HR" sz="2600" dirty="0" smtClean="0"/>
          </a:p>
          <a:p>
            <a:pPr lvl="1"/>
            <a:r>
              <a:rPr lang="de-DE" sz="2600" dirty="0" smtClean="0"/>
              <a:t>CES </a:t>
            </a:r>
            <a:r>
              <a:rPr lang="de-DE" sz="2600" dirty="0"/>
              <a:t>Head </a:t>
            </a:r>
            <a:r>
              <a:rPr lang="de-DE" sz="2600" dirty="0" err="1"/>
              <a:t>of</a:t>
            </a:r>
            <a:r>
              <a:rPr lang="de-DE" sz="2600" dirty="0"/>
              <a:t> </a:t>
            </a:r>
            <a:r>
              <a:rPr lang="de-DE" sz="2600" dirty="0" err="1"/>
              <a:t>Empl</a:t>
            </a:r>
            <a:r>
              <a:rPr lang="de-DE" sz="2600" dirty="0"/>
              <a:t>. </a:t>
            </a:r>
            <a:r>
              <a:rPr lang="de-DE" sz="2600" dirty="0" err="1"/>
              <a:t>Prep</a:t>
            </a:r>
            <a:r>
              <a:rPr lang="de-DE" sz="2600" dirty="0"/>
              <a:t>. </a:t>
            </a:r>
            <a:r>
              <a:rPr lang="de-DE" sz="2600" dirty="0" err="1"/>
              <a:t>Dept</a:t>
            </a:r>
            <a:r>
              <a:rPr lang="de-DE" sz="2600" dirty="0"/>
              <a:t>: </a:t>
            </a:r>
            <a:r>
              <a:rPr lang="de-DE" sz="2600" dirty="0" smtClean="0"/>
              <a:t>CES </a:t>
            </a:r>
            <a:r>
              <a:rPr lang="de-DE" sz="2600" dirty="0"/>
              <a:t>Head </a:t>
            </a:r>
            <a:r>
              <a:rPr lang="de-DE" sz="2600" dirty="0" err="1"/>
              <a:t>of</a:t>
            </a:r>
            <a:r>
              <a:rPr lang="de-DE" sz="2600" dirty="0"/>
              <a:t> IT (</a:t>
            </a:r>
            <a:r>
              <a:rPr lang="de-DE" sz="2600" dirty="0" err="1"/>
              <a:t>software</a:t>
            </a:r>
            <a:r>
              <a:rPr lang="de-DE" sz="2600" dirty="0"/>
              <a:t>) </a:t>
            </a:r>
            <a:r>
              <a:rPr lang="de-DE" sz="2600" dirty="0" err="1"/>
              <a:t>Dept</a:t>
            </a:r>
            <a:r>
              <a:rPr lang="de-DE" sz="2600" dirty="0"/>
              <a:t>: </a:t>
            </a:r>
            <a:endParaRPr lang="hr-HR" sz="2600" dirty="0" smtClean="0"/>
          </a:p>
          <a:p>
            <a:pPr marL="457200" lvl="1" indent="0">
              <a:buNone/>
            </a:pPr>
            <a:r>
              <a:rPr lang="en-GB" sz="3000" b="1" i="1" dirty="0" smtClean="0"/>
              <a:t>Project Team:</a:t>
            </a:r>
          </a:p>
          <a:p>
            <a:pPr lvl="1"/>
            <a:r>
              <a:rPr lang="en-GB" sz="2600" dirty="0" smtClean="0"/>
              <a:t>KE1 </a:t>
            </a:r>
            <a:r>
              <a:rPr lang="en-GB" sz="2600" dirty="0" smtClean="0"/>
              <a:t>(Team </a:t>
            </a:r>
            <a:r>
              <a:rPr lang="en-GB" sz="2600" dirty="0" smtClean="0"/>
              <a:t>Leader)</a:t>
            </a:r>
            <a:endParaRPr lang="hr-HR" sz="2600" dirty="0" smtClean="0"/>
          </a:p>
          <a:p>
            <a:pPr lvl="1"/>
            <a:r>
              <a:rPr lang="en-GB" sz="2600" dirty="0" smtClean="0"/>
              <a:t>KE2 </a:t>
            </a:r>
            <a:r>
              <a:rPr lang="en-GB" sz="2600" dirty="0" smtClean="0"/>
              <a:t>(ICT </a:t>
            </a:r>
            <a:r>
              <a:rPr lang="en-GB" sz="2600" dirty="0" smtClean="0"/>
              <a:t>Expert)</a:t>
            </a:r>
            <a:endParaRPr lang="hr-HR" sz="2600" dirty="0" smtClean="0"/>
          </a:p>
          <a:p>
            <a:pPr lvl="1"/>
            <a:r>
              <a:rPr lang="en-GB" sz="2600" dirty="0" smtClean="0"/>
              <a:t>KE3 </a:t>
            </a:r>
            <a:r>
              <a:rPr lang="en-GB" sz="2600" dirty="0" smtClean="0"/>
              <a:t>(LLCG/Capacity Building </a:t>
            </a:r>
            <a:r>
              <a:rPr lang="en-GB" sz="2600" dirty="0" smtClean="0"/>
              <a:t>Expert)</a:t>
            </a:r>
            <a:endParaRPr lang="en-GB" sz="2600" b="1" dirty="0" smtClean="0"/>
          </a:p>
          <a:p>
            <a:pPr lvl="1"/>
            <a:r>
              <a:rPr lang="en-GB" sz="2600" dirty="0" smtClean="0"/>
              <a:t>KE4 (LLCG/Labour Market Expert</a:t>
            </a:r>
            <a:r>
              <a:rPr lang="en-GB" sz="2600" dirty="0" smtClean="0"/>
              <a:t>)</a:t>
            </a:r>
            <a:endParaRPr lang="en-GB" dirty="0"/>
          </a:p>
        </p:txBody>
      </p:sp>
    </p:spTree>
    <p:extLst>
      <p:ext uri="{BB962C8B-B14F-4D97-AF65-F5344CB8AC3E}">
        <p14:creationId xmlns:p14="http://schemas.microsoft.com/office/powerpoint/2010/main" val="8701409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Introduction </a:t>
            </a:r>
            <a:r>
              <a:rPr lang="hr-HR" dirty="0"/>
              <a:t>to</a:t>
            </a:r>
            <a:r>
              <a:rPr lang="en-GB" dirty="0"/>
              <a:t> the project</a:t>
            </a:r>
            <a:endParaRPr lang="hr-HR" dirty="0"/>
          </a:p>
        </p:txBody>
      </p:sp>
      <p:sp>
        <p:nvSpPr>
          <p:cNvPr id="3" name="Content Placeholder 2"/>
          <p:cNvSpPr>
            <a:spLocks noGrp="1"/>
          </p:cNvSpPr>
          <p:nvPr>
            <p:ph idx="1"/>
          </p:nvPr>
        </p:nvSpPr>
        <p:spPr/>
        <p:txBody>
          <a:bodyPr>
            <a:normAutofit/>
          </a:bodyPr>
          <a:lstStyle/>
          <a:p>
            <a:pPr marL="0" indent="0">
              <a:buNone/>
            </a:pPr>
            <a:endParaRPr lang="en-GB" sz="2000" dirty="0" smtClean="0"/>
          </a:p>
          <a:p>
            <a:pPr marL="0" indent="0">
              <a:buNone/>
            </a:pPr>
            <a:r>
              <a:rPr lang="en-GB" dirty="0" smtClean="0"/>
              <a:t>The project’s </a:t>
            </a:r>
            <a:r>
              <a:rPr lang="en-GB" b="1" dirty="0"/>
              <a:t>O</a:t>
            </a:r>
            <a:r>
              <a:rPr lang="en-GB" b="1" dirty="0" smtClean="0"/>
              <a:t>verall </a:t>
            </a:r>
            <a:r>
              <a:rPr lang="en-GB" b="1" dirty="0"/>
              <a:t>O</a:t>
            </a:r>
            <a:r>
              <a:rPr lang="en-GB" b="1" dirty="0" smtClean="0"/>
              <a:t>bjective </a:t>
            </a:r>
            <a:r>
              <a:rPr lang="en-GB" dirty="0" smtClean="0"/>
              <a:t>is </a:t>
            </a:r>
          </a:p>
          <a:p>
            <a:pPr marL="0" indent="0">
              <a:buNone/>
            </a:pPr>
            <a:r>
              <a:rPr lang="en-GB" dirty="0" smtClean="0"/>
              <a:t>”</a:t>
            </a:r>
            <a:r>
              <a:rPr lang="en-GB" i="1" dirty="0" smtClean="0"/>
              <a:t>To support the development of the capacity of Croatia’s public institutions and relevant non-government partners in the field of employment.</a:t>
            </a:r>
            <a:r>
              <a:rPr lang="en-GB" dirty="0" smtClean="0"/>
              <a:t>”</a:t>
            </a:r>
          </a:p>
          <a:p>
            <a:endParaRPr lang="en-GB" dirty="0"/>
          </a:p>
        </p:txBody>
      </p:sp>
    </p:spTree>
    <p:extLst>
      <p:ext uri="{BB962C8B-B14F-4D97-AF65-F5344CB8AC3E}">
        <p14:creationId xmlns:p14="http://schemas.microsoft.com/office/powerpoint/2010/main" val="33008278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Introduction </a:t>
            </a:r>
            <a:r>
              <a:rPr lang="hr-HR" dirty="0"/>
              <a:t>to</a:t>
            </a:r>
            <a:r>
              <a:rPr lang="en-GB" dirty="0"/>
              <a:t> the project</a:t>
            </a:r>
            <a:endParaRPr lang="hr-HR" dirty="0"/>
          </a:p>
        </p:txBody>
      </p:sp>
      <p:sp>
        <p:nvSpPr>
          <p:cNvPr id="3" name="Content Placeholder 2"/>
          <p:cNvSpPr>
            <a:spLocks noGrp="1"/>
          </p:cNvSpPr>
          <p:nvPr>
            <p:ph idx="1"/>
          </p:nvPr>
        </p:nvSpPr>
        <p:spPr/>
        <p:txBody>
          <a:bodyPr>
            <a:normAutofit/>
          </a:bodyPr>
          <a:lstStyle/>
          <a:p>
            <a:pPr marL="0" indent="0">
              <a:buNone/>
            </a:pPr>
            <a:r>
              <a:rPr lang="en-GB" b="1" dirty="0" smtClean="0"/>
              <a:t>Project purposes are:</a:t>
            </a:r>
          </a:p>
          <a:p>
            <a:pPr marL="0" indent="0">
              <a:buNone/>
            </a:pPr>
            <a:endParaRPr lang="en-GB" sz="1200" dirty="0" smtClean="0"/>
          </a:p>
          <a:p>
            <a:pPr marL="539750" lvl="1" indent="-457200"/>
            <a:r>
              <a:rPr lang="en-GB" dirty="0"/>
              <a:t>To</a:t>
            </a:r>
            <a:r>
              <a:rPr lang="en-GB" dirty="0" smtClean="0"/>
              <a:t> create an improved CES ICT system based on the model of data integration and exchange with labour market stakeholders</a:t>
            </a:r>
          </a:p>
          <a:p>
            <a:pPr lvl="1" indent="-660400">
              <a:buNone/>
            </a:pPr>
            <a:endParaRPr lang="en-GB" sz="2000" dirty="0" smtClean="0"/>
          </a:p>
          <a:p>
            <a:pPr marL="539750" lvl="1" indent="-457200"/>
            <a:r>
              <a:rPr lang="en-GB" dirty="0" smtClean="0"/>
              <a:t>To support development of </a:t>
            </a:r>
            <a:r>
              <a:rPr lang="hr-HR" dirty="0" smtClean="0"/>
              <a:t>a </a:t>
            </a:r>
            <a:r>
              <a:rPr lang="en-GB" dirty="0" smtClean="0"/>
              <a:t>LLCG (lifelong career guidance) system, in accordance with EU employment policy and EU best practices.</a:t>
            </a:r>
            <a:endParaRPr lang="en-GB" dirty="0"/>
          </a:p>
        </p:txBody>
      </p:sp>
    </p:spTree>
    <p:extLst>
      <p:ext uri="{BB962C8B-B14F-4D97-AF65-F5344CB8AC3E}">
        <p14:creationId xmlns:p14="http://schemas.microsoft.com/office/powerpoint/2010/main" val="21550441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smtClean="0"/>
              <a:t>Project </a:t>
            </a:r>
            <a:r>
              <a:rPr lang="hr-HR" dirty="0" err="1" smtClean="0"/>
              <a:t>components</a:t>
            </a:r>
            <a:endParaRPr lang="hr-HR" dirty="0"/>
          </a:p>
        </p:txBody>
      </p:sp>
      <p:sp>
        <p:nvSpPr>
          <p:cNvPr id="3" name="Content Placeholder 2"/>
          <p:cNvSpPr>
            <a:spLocks noGrp="1"/>
          </p:cNvSpPr>
          <p:nvPr>
            <p:ph idx="1"/>
          </p:nvPr>
        </p:nvSpPr>
        <p:spPr/>
        <p:txBody>
          <a:bodyPr>
            <a:normAutofit fontScale="70000" lnSpcReduction="20000"/>
          </a:bodyPr>
          <a:lstStyle/>
          <a:p>
            <a:pPr marL="0" indent="0">
              <a:buNone/>
            </a:pPr>
            <a:r>
              <a:rPr lang="en-US" dirty="0"/>
              <a:t>The activities of the project consist of 5 components:</a:t>
            </a:r>
          </a:p>
          <a:p>
            <a:endParaRPr lang="en-US" dirty="0"/>
          </a:p>
          <a:p>
            <a:r>
              <a:rPr lang="en-US" b="1" dirty="0"/>
              <a:t>Component 1</a:t>
            </a:r>
            <a:r>
              <a:rPr lang="en-US" dirty="0"/>
              <a:t>: Cooperation model for integration and exchange of information</a:t>
            </a:r>
            <a:r>
              <a:rPr lang="en-US" dirty="0" smtClean="0"/>
              <a:t>.</a:t>
            </a:r>
            <a:endParaRPr lang="hr-HR" dirty="0" smtClean="0"/>
          </a:p>
          <a:p>
            <a:r>
              <a:rPr lang="en-US" b="1" dirty="0"/>
              <a:t>Component 2</a:t>
            </a:r>
            <a:r>
              <a:rPr lang="en-US" dirty="0"/>
              <a:t>: Designing new software infrastructure, upgrading the existing application models and services and their integration in the new CES ICT system</a:t>
            </a:r>
            <a:r>
              <a:rPr lang="en-US" dirty="0" smtClean="0"/>
              <a:t>.</a:t>
            </a:r>
            <a:endParaRPr lang="hr-HR" dirty="0" smtClean="0"/>
          </a:p>
          <a:p>
            <a:r>
              <a:rPr lang="en-US" b="1" dirty="0"/>
              <a:t>Component 3</a:t>
            </a:r>
            <a:r>
              <a:rPr lang="en-US" dirty="0"/>
              <a:t>: Forming a National Forum, drafting legislation and improving services towards clients.</a:t>
            </a:r>
          </a:p>
          <a:p>
            <a:r>
              <a:rPr lang="en-US" b="1" dirty="0"/>
              <a:t>Component 4</a:t>
            </a:r>
            <a:r>
              <a:rPr lang="en-US" dirty="0"/>
              <a:t>: Development and implementation of model of lifelong career guidance services provision in 7 Croatian counties</a:t>
            </a:r>
            <a:r>
              <a:rPr lang="en-US" dirty="0" smtClean="0"/>
              <a:t>.</a:t>
            </a:r>
            <a:endParaRPr lang="hr-HR" dirty="0" smtClean="0"/>
          </a:p>
          <a:p>
            <a:r>
              <a:rPr lang="en-US" b="1" dirty="0"/>
              <a:t>Component 5</a:t>
            </a:r>
            <a:r>
              <a:rPr lang="en-US" dirty="0"/>
              <a:t>: Promotion of the LLCG Units among key stakeholders on national and regional level, LLCG Units clients and the broader public.</a:t>
            </a:r>
          </a:p>
          <a:p>
            <a:endParaRPr lang="en-US" dirty="0"/>
          </a:p>
          <a:p>
            <a:endParaRPr lang="en-US" dirty="0"/>
          </a:p>
          <a:p>
            <a:endParaRPr lang="en-US" dirty="0"/>
          </a:p>
          <a:p>
            <a:endParaRPr lang="en-US" dirty="0"/>
          </a:p>
          <a:p>
            <a:endParaRPr lang="en-US" dirty="0"/>
          </a:p>
          <a:p>
            <a:endParaRPr lang="en-US" dirty="0"/>
          </a:p>
          <a:p>
            <a:endParaRPr lang="hr-HR" dirty="0"/>
          </a:p>
        </p:txBody>
      </p:sp>
    </p:spTree>
    <p:extLst>
      <p:ext uri="{BB962C8B-B14F-4D97-AF65-F5344CB8AC3E}">
        <p14:creationId xmlns:p14="http://schemas.microsoft.com/office/powerpoint/2010/main" val="196826898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Component 1: Cooperation model for integration and exchange of information</a:t>
            </a:r>
            <a:endParaRPr lang="hr-HR" sz="3200" dirty="0"/>
          </a:p>
        </p:txBody>
      </p:sp>
      <p:sp>
        <p:nvSpPr>
          <p:cNvPr id="3" name="Content Placeholder 2"/>
          <p:cNvSpPr>
            <a:spLocks noGrp="1"/>
          </p:cNvSpPr>
          <p:nvPr>
            <p:ph idx="1"/>
          </p:nvPr>
        </p:nvSpPr>
        <p:spPr/>
        <p:txBody>
          <a:bodyPr>
            <a:normAutofit fontScale="70000" lnSpcReduction="20000"/>
          </a:bodyPr>
          <a:lstStyle/>
          <a:p>
            <a:pPr algn="just"/>
            <a:endParaRPr lang="hr-HR" dirty="0" smtClean="0"/>
          </a:p>
          <a:p>
            <a:pPr algn="just"/>
            <a:r>
              <a:rPr lang="en-US" dirty="0" smtClean="0"/>
              <a:t>The </a:t>
            </a:r>
            <a:r>
              <a:rPr lang="en-US" dirty="0"/>
              <a:t>first activity within the project </a:t>
            </a:r>
            <a:r>
              <a:rPr lang="hr-HR" dirty="0" smtClean="0"/>
              <a:t>is </a:t>
            </a:r>
            <a:r>
              <a:rPr lang="en-US" dirty="0" smtClean="0"/>
              <a:t>establishing </a:t>
            </a:r>
            <a:r>
              <a:rPr lang="en-US" dirty="0"/>
              <a:t>Working group 1 with the objective of defining a </a:t>
            </a:r>
            <a:r>
              <a:rPr lang="en-US" b="1" dirty="0"/>
              <a:t>cooperation model on data integration and exchange between key stakeholders in the field of employment</a:t>
            </a:r>
            <a:r>
              <a:rPr lang="en-US" dirty="0"/>
              <a:t>, as well as recommendations for improvement in data exchange.</a:t>
            </a:r>
          </a:p>
          <a:p>
            <a:pPr algn="just"/>
            <a:endParaRPr lang="en-US" dirty="0"/>
          </a:p>
          <a:p>
            <a:pPr algn="just"/>
            <a:r>
              <a:rPr lang="en-US" dirty="0"/>
              <a:t>Evaluation of </a:t>
            </a:r>
            <a:r>
              <a:rPr lang="en-US" b="1" dirty="0"/>
              <a:t>ICT coverage of business processes </a:t>
            </a:r>
            <a:r>
              <a:rPr lang="en-US" dirty="0"/>
              <a:t>will be carried out by Working group 2 (which will consist of CES experts in various business processes). The objective of this working group is to determine the current level of ICT coverage of key CES business process and define recommendations for the development of new application modules as well as the supplementation of existing modules</a:t>
            </a:r>
            <a:r>
              <a:rPr lang="en-US" dirty="0" smtClean="0"/>
              <a:t>.</a:t>
            </a:r>
            <a:endParaRPr lang="hr-HR" dirty="0" smtClean="0"/>
          </a:p>
          <a:p>
            <a:pPr algn="just"/>
            <a:endParaRPr lang="en-US" dirty="0"/>
          </a:p>
          <a:p>
            <a:endParaRPr lang="hr-HR" dirty="0"/>
          </a:p>
        </p:txBody>
      </p:sp>
    </p:spTree>
    <p:extLst>
      <p:ext uri="{BB962C8B-B14F-4D97-AF65-F5344CB8AC3E}">
        <p14:creationId xmlns:p14="http://schemas.microsoft.com/office/powerpoint/2010/main" val="35039340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45720"/>
            <a:ext cx="8229600" cy="1215008"/>
          </a:xfrm>
        </p:spPr>
        <p:txBody>
          <a:bodyPr>
            <a:normAutofit fontScale="90000"/>
          </a:bodyPr>
          <a:lstStyle/>
          <a:p>
            <a:pPr algn="l"/>
            <a:r>
              <a:rPr lang="hr-HR" sz="2200" dirty="0" smtClean="0"/>
              <a:t/>
            </a:r>
            <a:br>
              <a:rPr lang="hr-HR" sz="2200" dirty="0" smtClean="0"/>
            </a:br>
            <a:r>
              <a:rPr lang="hr-HR" sz="2200" dirty="0"/>
              <a:t/>
            </a:r>
            <a:br>
              <a:rPr lang="hr-HR" sz="2200" dirty="0"/>
            </a:br>
            <a:r>
              <a:rPr lang="hr-HR" sz="2200" dirty="0" smtClean="0"/>
              <a:t/>
            </a:r>
            <a:br>
              <a:rPr lang="hr-HR" sz="2200" dirty="0" smtClean="0"/>
            </a:br>
            <a:r>
              <a:rPr lang="en-US" sz="2200" dirty="0" smtClean="0"/>
              <a:t>Component </a:t>
            </a:r>
            <a:r>
              <a:rPr lang="en-US" sz="2200" dirty="0"/>
              <a:t>2: Designing new software infrastructure, upgrading the existing application models and services and their integration in the new CES ICT system.</a:t>
            </a:r>
            <a:br>
              <a:rPr lang="en-US" sz="2200" dirty="0"/>
            </a:br>
            <a:r>
              <a:rPr lang="en-US" dirty="0"/>
              <a:t/>
            </a:r>
            <a:br>
              <a:rPr lang="en-US" dirty="0"/>
            </a:br>
            <a:endParaRPr lang="hr-HR" dirty="0"/>
          </a:p>
        </p:txBody>
      </p:sp>
      <p:sp>
        <p:nvSpPr>
          <p:cNvPr id="3" name="Content Placeholder 2"/>
          <p:cNvSpPr>
            <a:spLocks noGrp="1"/>
          </p:cNvSpPr>
          <p:nvPr>
            <p:ph idx="1"/>
          </p:nvPr>
        </p:nvSpPr>
        <p:spPr/>
        <p:txBody>
          <a:bodyPr>
            <a:normAutofit fontScale="70000" lnSpcReduction="20000"/>
          </a:bodyPr>
          <a:lstStyle/>
          <a:p>
            <a:r>
              <a:rPr lang="en-US" dirty="0"/>
              <a:t>On the basis of recommendations defined within Component 1, ICT experts will design and develop new application modules and services and upgrade the existing ones. </a:t>
            </a:r>
            <a:endParaRPr lang="hr-HR" dirty="0" smtClean="0"/>
          </a:p>
          <a:p>
            <a:pPr marL="0" indent="0">
              <a:buNone/>
            </a:pPr>
            <a:endParaRPr lang="hr-HR" dirty="0" smtClean="0"/>
          </a:p>
          <a:p>
            <a:r>
              <a:rPr lang="hr-HR" dirty="0" err="1" smtClean="0"/>
              <a:t>Main</a:t>
            </a:r>
            <a:r>
              <a:rPr lang="hr-HR" dirty="0" smtClean="0"/>
              <a:t> </a:t>
            </a:r>
            <a:r>
              <a:rPr lang="hr-HR" dirty="0" err="1" smtClean="0"/>
              <a:t>output</a:t>
            </a:r>
            <a:r>
              <a:rPr lang="hr-HR" dirty="0" smtClean="0"/>
              <a:t>: </a:t>
            </a:r>
            <a:r>
              <a:rPr lang="en-US" dirty="0" smtClean="0"/>
              <a:t>New </a:t>
            </a:r>
            <a:r>
              <a:rPr lang="en-US" dirty="0"/>
              <a:t>software infrastructure designed and the existing application modules and services upgraded and integrated in the new CES ICT system.”</a:t>
            </a:r>
          </a:p>
          <a:p>
            <a:endParaRPr lang="hr-HR" dirty="0" smtClean="0"/>
          </a:p>
          <a:p>
            <a:endParaRPr lang="hr-HR" dirty="0"/>
          </a:p>
          <a:p>
            <a:r>
              <a:rPr lang="en-GB" dirty="0" smtClean="0"/>
              <a:t>Component 2 will also include instalment and putting to use ICT equipment obtained through the supply contract. Over the course of Component 2, a hardware and software synchronisation of existing ICT system and new and improved application modules will be carried out. CES staff will be trained on how to work with the new system.</a:t>
            </a:r>
          </a:p>
          <a:p>
            <a:endParaRPr lang="hr-HR" dirty="0"/>
          </a:p>
        </p:txBody>
      </p:sp>
    </p:spTree>
    <p:extLst>
      <p:ext uri="{BB962C8B-B14F-4D97-AF65-F5344CB8AC3E}">
        <p14:creationId xmlns:p14="http://schemas.microsoft.com/office/powerpoint/2010/main" val="214727048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enutzerdefiniertes 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173</TotalTime>
  <Words>1277</Words>
  <Application>Microsoft Office PowerPoint</Application>
  <PresentationFormat>On-screen Show (4:3)</PresentationFormat>
  <Paragraphs>115</Paragraphs>
  <Slides>15</Slides>
  <Notes>2</Notes>
  <HiddenSlides>0</HiddenSlides>
  <MMClips>0</MMClips>
  <ScaleCrop>false</ScaleCrop>
  <HeadingPairs>
    <vt:vector size="4" baseType="variant">
      <vt:variant>
        <vt:lpstr>Theme</vt:lpstr>
      </vt:variant>
      <vt:variant>
        <vt:i4>2</vt:i4>
      </vt:variant>
      <vt:variant>
        <vt:lpstr>Slide Titles</vt:lpstr>
      </vt:variant>
      <vt:variant>
        <vt:i4>15</vt:i4>
      </vt:variant>
    </vt:vector>
  </HeadingPairs>
  <TitlesOfParts>
    <vt:vector size="17" baseType="lpstr">
      <vt:lpstr>Office Theme</vt:lpstr>
      <vt:lpstr>Benutzerdefiniertes Design</vt:lpstr>
      <vt:lpstr>Project Presentation 5 December 2011</vt:lpstr>
      <vt:lpstr>Introduction to the project</vt:lpstr>
      <vt:lpstr>Introduction to the project</vt:lpstr>
      <vt:lpstr>Introduction to the project</vt:lpstr>
      <vt:lpstr>Introduction to the project</vt:lpstr>
      <vt:lpstr>Introduction to the project</vt:lpstr>
      <vt:lpstr>Project components</vt:lpstr>
      <vt:lpstr>Component 1: Cooperation model for integration and exchange of information</vt:lpstr>
      <vt:lpstr>   Component 2: Designing new software infrastructure, upgrading the existing application models and services and their integration in the new CES ICT system.  </vt:lpstr>
      <vt:lpstr>Component 2</vt:lpstr>
      <vt:lpstr>Component 2</vt:lpstr>
      <vt:lpstr> Component 3: Forming a National Forum, drafting legislation and improving services towards clients. </vt:lpstr>
      <vt:lpstr> Component 4: Development and implementation of model of lifelong career guidance services provision in 7 Croatian counties. </vt:lpstr>
      <vt:lpstr>Component 5: Promotion of the LLCG Units among key stakeholders on national and regional level, LLCG Units clients and the broader public. </vt:lpstr>
      <vt:lpstr>Final</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Damjan Radičević</dc:creator>
  <cp:lastModifiedBy>Tatjana Tihomirović</cp:lastModifiedBy>
  <cp:revision>108</cp:revision>
  <cp:lastPrinted>2011-12-05T10:53:58Z</cp:lastPrinted>
  <dcterms:created xsi:type="dcterms:W3CDTF">2011-08-22T10:35:12Z</dcterms:created>
  <dcterms:modified xsi:type="dcterms:W3CDTF">2011-12-05T11:32:00Z</dcterms:modified>
</cp:coreProperties>
</file>